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notesMasterIdLst>
    <p:notesMasterId r:id="rId35"/>
  </p:notesMasterIdLst>
  <p:handoutMasterIdLst>
    <p:handoutMasterId r:id="rId36"/>
  </p:handoutMasterIdLst>
  <p:sldIdLst>
    <p:sldId id="368" r:id="rId2"/>
    <p:sldId id="258" r:id="rId3"/>
    <p:sldId id="362" r:id="rId4"/>
    <p:sldId id="355" r:id="rId5"/>
    <p:sldId id="363" r:id="rId6"/>
    <p:sldId id="347" r:id="rId7"/>
    <p:sldId id="312" r:id="rId8"/>
    <p:sldId id="268" r:id="rId9"/>
    <p:sldId id="339" r:id="rId10"/>
    <p:sldId id="316" r:id="rId11"/>
    <p:sldId id="361" r:id="rId12"/>
    <p:sldId id="317" r:id="rId13"/>
    <p:sldId id="318" r:id="rId14"/>
    <p:sldId id="365" r:id="rId15"/>
    <p:sldId id="366" r:id="rId16"/>
    <p:sldId id="319" r:id="rId17"/>
    <p:sldId id="320" r:id="rId18"/>
    <p:sldId id="322" r:id="rId19"/>
    <p:sldId id="364" r:id="rId20"/>
    <p:sldId id="327" r:id="rId21"/>
    <p:sldId id="328" r:id="rId22"/>
    <p:sldId id="370" r:id="rId23"/>
    <p:sldId id="358" r:id="rId24"/>
    <p:sldId id="371" r:id="rId25"/>
    <p:sldId id="359" r:id="rId26"/>
    <p:sldId id="329" r:id="rId27"/>
    <p:sldId id="330" r:id="rId28"/>
    <p:sldId id="369" r:id="rId29"/>
    <p:sldId id="326" r:id="rId30"/>
    <p:sldId id="331" r:id="rId31"/>
    <p:sldId id="332" r:id="rId32"/>
    <p:sldId id="372" r:id="rId33"/>
    <p:sldId id="357" r:id="rId34"/>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33CC"/>
    <a:srgbClr val="03279B"/>
    <a:srgbClr val="032BA9"/>
    <a:srgbClr val="4A74FC"/>
    <a:srgbClr val="457AE5"/>
    <a:srgbClr val="091F8D"/>
    <a:srgbClr val="9DAC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8" autoAdjust="0"/>
    <p:restoredTop sz="86392" autoAdjust="0"/>
  </p:normalViewPr>
  <p:slideViewPr>
    <p:cSldViewPr>
      <p:cViewPr varScale="1">
        <p:scale>
          <a:sx n="99" d="100"/>
          <a:sy n="99" d="100"/>
        </p:scale>
        <p:origin x="413" y="72"/>
      </p:cViewPr>
      <p:guideLst>
        <p:guide orient="horz" pos="2160"/>
        <p:guide pos="2880"/>
      </p:guideLst>
    </p:cSldViewPr>
  </p:slideViewPr>
  <p:outlineViewPr>
    <p:cViewPr>
      <p:scale>
        <a:sx n="33" d="100"/>
        <a:sy n="33" d="100"/>
      </p:scale>
      <p:origin x="0" y="26544"/>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3" d="100"/>
          <a:sy n="73" d="100"/>
        </p:scale>
        <p:origin x="3996" y="60"/>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3.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3.png"/><Relationship Id="rId7" Type="http://schemas.openxmlformats.org/officeDocument/2006/relationships/image" Target="../media/image13.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3.png"/><Relationship Id="rId7" Type="http://schemas.openxmlformats.org/officeDocument/2006/relationships/image" Target="../media/image13.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1B20BD-B53A-459E-84FD-B0AA9451BD8E}"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B6C4B858-1657-409D-AED2-F29BF1203723}">
      <dgm:prSet/>
      <dgm:spPr/>
      <dgm:t>
        <a:bodyPr/>
        <a:lstStyle/>
        <a:p>
          <a:pPr>
            <a:lnSpc>
              <a:spcPct val="100000"/>
            </a:lnSpc>
          </a:pPr>
          <a:r>
            <a:rPr lang="en-US" b="1" dirty="0">
              <a:solidFill>
                <a:schemeClr val="bg1"/>
              </a:solidFill>
            </a:rPr>
            <a:t>Two separate video sessions</a:t>
          </a:r>
        </a:p>
      </dgm:t>
    </dgm:pt>
    <dgm:pt modelId="{90EAB43A-50D7-4089-B4FB-9CAA291C97CA}" type="parTrans" cxnId="{577D0EA1-15C3-4445-ACED-BAC8CFB996FA}">
      <dgm:prSet/>
      <dgm:spPr/>
      <dgm:t>
        <a:bodyPr/>
        <a:lstStyle/>
        <a:p>
          <a:endParaRPr lang="en-US"/>
        </a:p>
      </dgm:t>
    </dgm:pt>
    <dgm:pt modelId="{1C42E24E-50C4-4313-817D-5D06992D0B28}" type="sibTrans" cxnId="{577D0EA1-15C3-4445-ACED-BAC8CFB996FA}">
      <dgm:prSet/>
      <dgm:spPr/>
      <dgm:t>
        <a:bodyPr/>
        <a:lstStyle/>
        <a:p>
          <a:endParaRPr lang="en-US"/>
        </a:p>
      </dgm:t>
    </dgm:pt>
    <dgm:pt modelId="{79B0D8F7-D9C7-42EE-8BA2-92CADFBC4B8E}">
      <dgm:prSet custT="1"/>
      <dgm:spPr/>
      <dgm:t>
        <a:bodyPr/>
        <a:lstStyle/>
        <a:p>
          <a:pPr>
            <a:lnSpc>
              <a:spcPct val="100000"/>
            </a:lnSpc>
          </a:pPr>
          <a:r>
            <a:rPr lang="en-US" sz="1400" dirty="0">
              <a:solidFill>
                <a:schemeClr val="bg1"/>
              </a:solidFill>
            </a:rPr>
            <a:t>Overview of cost allocation principles &amp; the Unit Cost Methodology</a:t>
          </a:r>
        </a:p>
      </dgm:t>
    </dgm:pt>
    <dgm:pt modelId="{36F4C184-66FB-4525-8C7D-E736239C1050}" type="parTrans" cxnId="{9BF7BE8E-9DF9-4A52-88DA-50B7108C56E5}">
      <dgm:prSet/>
      <dgm:spPr/>
      <dgm:t>
        <a:bodyPr/>
        <a:lstStyle/>
        <a:p>
          <a:endParaRPr lang="en-US"/>
        </a:p>
      </dgm:t>
    </dgm:pt>
    <dgm:pt modelId="{40B27EC7-9076-4E35-9FCB-4EA852D3D838}" type="sibTrans" cxnId="{9BF7BE8E-9DF9-4A52-88DA-50B7108C56E5}">
      <dgm:prSet/>
      <dgm:spPr/>
      <dgm:t>
        <a:bodyPr/>
        <a:lstStyle/>
        <a:p>
          <a:endParaRPr lang="en-US"/>
        </a:p>
      </dgm:t>
    </dgm:pt>
    <dgm:pt modelId="{87F7E2A8-FA78-434D-BE17-C399EE084B3E}">
      <dgm:prSet custT="1"/>
      <dgm:spPr/>
      <dgm:t>
        <a:bodyPr/>
        <a:lstStyle/>
        <a:p>
          <a:pPr>
            <a:lnSpc>
              <a:spcPct val="100000"/>
            </a:lnSpc>
          </a:pPr>
          <a:r>
            <a:rPr lang="en-US" sz="1400" dirty="0">
              <a:solidFill>
                <a:schemeClr val="bg1"/>
              </a:solidFill>
            </a:rPr>
            <a:t>Application &amp; practices using the UCM spreadsheets</a:t>
          </a:r>
        </a:p>
      </dgm:t>
    </dgm:pt>
    <dgm:pt modelId="{0A337213-85F9-4DDD-A262-BBDDF6285C73}" type="parTrans" cxnId="{08B70E90-46D0-4454-B44D-74DF19E58A5D}">
      <dgm:prSet/>
      <dgm:spPr/>
      <dgm:t>
        <a:bodyPr/>
        <a:lstStyle/>
        <a:p>
          <a:endParaRPr lang="en-US"/>
        </a:p>
      </dgm:t>
    </dgm:pt>
    <dgm:pt modelId="{D4972C67-FCFB-49AD-858C-C7BF7BC23255}" type="sibTrans" cxnId="{08B70E90-46D0-4454-B44D-74DF19E58A5D}">
      <dgm:prSet/>
      <dgm:spPr/>
      <dgm:t>
        <a:bodyPr/>
        <a:lstStyle/>
        <a:p>
          <a:endParaRPr lang="en-US"/>
        </a:p>
      </dgm:t>
    </dgm:pt>
    <dgm:pt modelId="{1A71E918-3395-455E-AEEA-7D88C43E28FE}">
      <dgm:prSet/>
      <dgm:spPr/>
      <dgm:t>
        <a:bodyPr/>
        <a:lstStyle/>
        <a:p>
          <a:pPr>
            <a:lnSpc>
              <a:spcPct val="100000"/>
            </a:lnSpc>
          </a:pPr>
          <a:r>
            <a:rPr lang="en-US" b="1" dirty="0">
              <a:solidFill>
                <a:schemeClr val="bg1"/>
              </a:solidFill>
            </a:rPr>
            <a:t>Addressing previously submitted questions, as well as new ones</a:t>
          </a:r>
        </a:p>
      </dgm:t>
    </dgm:pt>
    <dgm:pt modelId="{C316587F-9BE5-4352-8FB7-D8A88E44542C}" type="parTrans" cxnId="{47E41D21-CB4C-4C4B-8C18-B4298C8D632D}">
      <dgm:prSet/>
      <dgm:spPr/>
      <dgm:t>
        <a:bodyPr/>
        <a:lstStyle/>
        <a:p>
          <a:endParaRPr lang="en-US"/>
        </a:p>
      </dgm:t>
    </dgm:pt>
    <dgm:pt modelId="{D1C2806D-7C2E-46F8-A7AB-758C22B157A0}" type="sibTrans" cxnId="{47E41D21-CB4C-4C4B-8C18-B4298C8D632D}">
      <dgm:prSet/>
      <dgm:spPr/>
      <dgm:t>
        <a:bodyPr/>
        <a:lstStyle/>
        <a:p>
          <a:endParaRPr lang="en-US"/>
        </a:p>
      </dgm:t>
    </dgm:pt>
    <dgm:pt modelId="{C2E71134-71FA-4C7E-A4C6-DB8B2982CA22}">
      <dgm:prSet/>
      <dgm:spPr/>
      <dgm:t>
        <a:bodyPr/>
        <a:lstStyle/>
        <a:p>
          <a:pPr>
            <a:lnSpc>
              <a:spcPct val="100000"/>
            </a:lnSpc>
          </a:pPr>
          <a:r>
            <a:rPr lang="en-US" b="1" dirty="0"/>
            <a:t>Training developed with committee of AAA  CFOs</a:t>
          </a:r>
        </a:p>
      </dgm:t>
    </dgm:pt>
    <dgm:pt modelId="{0EE36880-CD41-48BA-9488-5821BE2BA484}" type="parTrans" cxnId="{590EDF4A-1A69-44AF-BF0F-4E3F6CB39259}">
      <dgm:prSet/>
      <dgm:spPr/>
      <dgm:t>
        <a:bodyPr/>
        <a:lstStyle/>
        <a:p>
          <a:endParaRPr lang="en-US"/>
        </a:p>
      </dgm:t>
    </dgm:pt>
    <dgm:pt modelId="{C34AB6C9-EBD4-4FA7-BB0B-E7A750AE61C0}" type="sibTrans" cxnId="{590EDF4A-1A69-44AF-BF0F-4E3F6CB39259}">
      <dgm:prSet/>
      <dgm:spPr/>
      <dgm:t>
        <a:bodyPr/>
        <a:lstStyle/>
        <a:p>
          <a:endParaRPr lang="en-US"/>
        </a:p>
      </dgm:t>
    </dgm:pt>
    <dgm:pt modelId="{84949072-A81C-4A9B-922B-DE00C99D0C66}" type="pres">
      <dgm:prSet presAssocID="{6A1B20BD-B53A-459E-84FD-B0AA9451BD8E}" presName="root" presStyleCnt="0">
        <dgm:presLayoutVars>
          <dgm:dir/>
          <dgm:resizeHandles val="exact"/>
        </dgm:presLayoutVars>
      </dgm:prSet>
      <dgm:spPr/>
    </dgm:pt>
    <dgm:pt modelId="{3252A486-E255-422C-967A-BB30BBA88422}" type="pres">
      <dgm:prSet presAssocID="{B6C4B858-1657-409D-AED2-F29BF1203723}" presName="compNode" presStyleCnt="0"/>
      <dgm:spPr/>
    </dgm:pt>
    <dgm:pt modelId="{7BD5BD7C-91F4-4721-9DB1-D5852E869BB6}" type="pres">
      <dgm:prSet presAssocID="{B6C4B858-1657-409D-AED2-F29BF1203723}" presName="bgRect" presStyleLbl="bgShp" presStyleIdx="0" presStyleCnt="3"/>
      <dgm:spPr/>
    </dgm:pt>
    <dgm:pt modelId="{D6EF4399-0D2A-4093-9D8B-9CFBCF2CD944}" type="pres">
      <dgm:prSet presAssocID="{B6C4B858-1657-409D-AED2-F29BF120372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atistics"/>
        </a:ext>
      </dgm:extLst>
    </dgm:pt>
    <dgm:pt modelId="{23537CA1-A32C-41BB-87D2-25CE7C8D99EF}" type="pres">
      <dgm:prSet presAssocID="{B6C4B858-1657-409D-AED2-F29BF1203723}" presName="spaceRect" presStyleCnt="0"/>
      <dgm:spPr/>
    </dgm:pt>
    <dgm:pt modelId="{29BF3134-CF98-4D12-BD61-80EC1BBA79C3}" type="pres">
      <dgm:prSet presAssocID="{B6C4B858-1657-409D-AED2-F29BF1203723}" presName="parTx" presStyleLbl="revTx" presStyleIdx="0" presStyleCnt="4">
        <dgm:presLayoutVars>
          <dgm:chMax val="0"/>
          <dgm:chPref val="0"/>
        </dgm:presLayoutVars>
      </dgm:prSet>
      <dgm:spPr/>
    </dgm:pt>
    <dgm:pt modelId="{515988DE-7FBB-41C2-B763-8195B2E0D243}" type="pres">
      <dgm:prSet presAssocID="{B6C4B858-1657-409D-AED2-F29BF1203723}" presName="desTx" presStyleLbl="revTx" presStyleIdx="1" presStyleCnt="4">
        <dgm:presLayoutVars/>
      </dgm:prSet>
      <dgm:spPr/>
    </dgm:pt>
    <dgm:pt modelId="{99E08EB1-8636-4E8C-AF6C-FB24B9944EF7}" type="pres">
      <dgm:prSet presAssocID="{1C42E24E-50C4-4313-817D-5D06992D0B28}" presName="sibTrans" presStyleCnt="0"/>
      <dgm:spPr/>
    </dgm:pt>
    <dgm:pt modelId="{AF6ADED4-3C48-4832-94DB-35CD794E8AF1}" type="pres">
      <dgm:prSet presAssocID="{1A71E918-3395-455E-AEEA-7D88C43E28FE}" presName="compNode" presStyleCnt="0"/>
      <dgm:spPr/>
    </dgm:pt>
    <dgm:pt modelId="{C93A601A-BBED-4D04-BC9B-9486307408C6}" type="pres">
      <dgm:prSet presAssocID="{1A71E918-3395-455E-AEEA-7D88C43E28FE}" presName="bgRect" presStyleLbl="bgShp" presStyleIdx="1" presStyleCnt="3"/>
      <dgm:spPr/>
    </dgm:pt>
    <dgm:pt modelId="{FDBCA240-5F8D-4647-AD16-526E630381AF}" type="pres">
      <dgm:prSet presAssocID="{1A71E918-3395-455E-AEEA-7D88C43E28F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lp"/>
        </a:ext>
      </dgm:extLst>
    </dgm:pt>
    <dgm:pt modelId="{E78F97D6-A974-40D5-97FC-351AA53E9F21}" type="pres">
      <dgm:prSet presAssocID="{1A71E918-3395-455E-AEEA-7D88C43E28FE}" presName="spaceRect" presStyleCnt="0"/>
      <dgm:spPr/>
    </dgm:pt>
    <dgm:pt modelId="{95088558-2A46-49FF-81F0-512F68FD210B}" type="pres">
      <dgm:prSet presAssocID="{1A71E918-3395-455E-AEEA-7D88C43E28FE}" presName="parTx" presStyleLbl="revTx" presStyleIdx="2" presStyleCnt="4">
        <dgm:presLayoutVars>
          <dgm:chMax val="0"/>
          <dgm:chPref val="0"/>
        </dgm:presLayoutVars>
      </dgm:prSet>
      <dgm:spPr/>
    </dgm:pt>
    <dgm:pt modelId="{071F0718-852A-47BD-B8BF-0C9A1611029D}" type="pres">
      <dgm:prSet presAssocID="{D1C2806D-7C2E-46F8-A7AB-758C22B157A0}" presName="sibTrans" presStyleCnt="0"/>
      <dgm:spPr/>
    </dgm:pt>
    <dgm:pt modelId="{28DC8C1B-C45F-43C8-9A51-79F8D1D1D89A}" type="pres">
      <dgm:prSet presAssocID="{C2E71134-71FA-4C7E-A4C6-DB8B2982CA22}" presName="compNode" presStyleCnt="0"/>
      <dgm:spPr/>
    </dgm:pt>
    <dgm:pt modelId="{9447918D-D1B2-461E-9EE8-A70C56EC8D28}" type="pres">
      <dgm:prSet presAssocID="{C2E71134-71FA-4C7E-A4C6-DB8B2982CA22}" presName="bgRect" presStyleLbl="bgShp" presStyleIdx="2" presStyleCnt="3"/>
      <dgm:spPr/>
    </dgm:pt>
    <dgm:pt modelId="{875E66B7-2A65-47ED-945B-E46FD312FF9B}" type="pres">
      <dgm:prSet presAssocID="{C2E71134-71FA-4C7E-A4C6-DB8B2982CA2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eacher"/>
        </a:ext>
      </dgm:extLst>
    </dgm:pt>
    <dgm:pt modelId="{66595EC7-B414-4AFF-B43E-00F16FB2ABA1}" type="pres">
      <dgm:prSet presAssocID="{C2E71134-71FA-4C7E-A4C6-DB8B2982CA22}" presName="spaceRect" presStyleCnt="0"/>
      <dgm:spPr/>
    </dgm:pt>
    <dgm:pt modelId="{DCB79EDF-E964-40EE-8736-19378BB82F7C}" type="pres">
      <dgm:prSet presAssocID="{C2E71134-71FA-4C7E-A4C6-DB8B2982CA22}" presName="parTx" presStyleLbl="revTx" presStyleIdx="3" presStyleCnt="4">
        <dgm:presLayoutVars>
          <dgm:chMax val="0"/>
          <dgm:chPref val="0"/>
        </dgm:presLayoutVars>
      </dgm:prSet>
      <dgm:spPr/>
    </dgm:pt>
  </dgm:ptLst>
  <dgm:cxnLst>
    <dgm:cxn modelId="{07B53308-4ECF-4DEB-93A4-AD2B6F50C449}" type="presOf" srcId="{1A71E918-3395-455E-AEEA-7D88C43E28FE}" destId="{95088558-2A46-49FF-81F0-512F68FD210B}" srcOrd="0" destOrd="0" presId="urn:microsoft.com/office/officeart/2018/2/layout/IconVerticalSolidList"/>
    <dgm:cxn modelId="{47E41D21-CB4C-4C4B-8C18-B4298C8D632D}" srcId="{6A1B20BD-B53A-459E-84FD-B0AA9451BD8E}" destId="{1A71E918-3395-455E-AEEA-7D88C43E28FE}" srcOrd="1" destOrd="0" parTransId="{C316587F-9BE5-4352-8FB7-D8A88E44542C}" sibTransId="{D1C2806D-7C2E-46F8-A7AB-758C22B157A0}"/>
    <dgm:cxn modelId="{590EDF4A-1A69-44AF-BF0F-4E3F6CB39259}" srcId="{6A1B20BD-B53A-459E-84FD-B0AA9451BD8E}" destId="{C2E71134-71FA-4C7E-A4C6-DB8B2982CA22}" srcOrd="2" destOrd="0" parTransId="{0EE36880-CD41-48BA-9488-5821BE2BA484}" sibTransId="{C34AB6C9-EBD4-4FA7-BB0B-E7A750AE61C0}"/>
    <dgm:cxn modelId="{9BF7BE8E-9DF9-4A52-88DA-50B7108C56E5}" srcId="{B6C4B858-1657-409D-AED2-F29BF1203723}" destId="{79B0D8F7-D9C7-42EE-8BA2-92CADFBC4B8E}" srcOrd="0" destOrd="0" parTransId="{36F4C184-66FB-4525-8C7D-E736239C1050}" sibTransId="{40B27EC7-9076-4E35-9FCB-4EA852D3D838}"/>
    <dgm:cxn modelId="{08B70E90-46D0-4454-B44D-74DF19E58A5D}" srcId="{B6C4B858-1657-409D-AED2-F29BF1203723}" destId="{87F7E2A8-FA78-434D-BE17-C399EE084B3E}" srcOrd="1" destOrd="0" parTransId="{0A337213-85F9-4DDD-A262-BBDDF6285C73}" sibTransId="{D4972C67-FCFB-49AD-858C-C7BF7BC23255}"/>
    <dgm:cxn modelId="{749CA8A0-D2B4-474E-94B8-36DCFDB42E09}" type="presOf" srcId="{C2E71134-71FA-4C7E-A4C6-DB8B2982CA22}" destId="{DCB79EDF-E964-40EE-8736-19378BB82F7C}" srcOrd="0" destOrd="0" presId="urn:microsoft.com/office/officeart/2018/2/layout/IconVerticalSolidList"/>
    <dgm:cxn modelId="{577D0EA1-15C3-4445-ACED-BAC8CFB996FA}" srcId="{6A1B20BD-B53A-459E-84FD-B0AA9451BD8E}" destId="{B6C4B858-1657-409D-AED2-F29BF1203723}" srcOrd="0" destOrd="0" parTransId="{90EAB43A-50D7-4089-B4FB-9CAA291C97CA}" sibTransId="{1C42E24E-50C4-4313-817D-5D06992D0B28}"/>
    <dgm:cxn modelId="{D1148DA2-25EC-4067-BE1F-CC62C0948763}" type="presOf" srcId="{6A1B20BD-B53A-459E-84FD-B0AA9451BD8E}" destId="{84949072-A81C-4A9B-922B-DE00C99D0C66}" srcOrd="0" destOrd="0" presId="urn:microsoft.com/office/officeart/2018/2/layout/IconVerticalSolidList"/>
    <dgm:cxn modelId="{F9E296A8-E16C-4686-8C57-F1E2901EC406}" type="presOf" srcId="{79B0D8F7-D9C7-42EE-8BA2-92CADFBC4B8E}" destId="{515988DE-7FBB-41C2-B763-8195B2E0D243}" srcOrd="0" destOrd="0" presId="urn:microsoft.com/office/officeart/2018/2/layout/IconVerticalSolidList"/>
    <dgm:cxn modelId="{026E7BAC-27A0-41C4-8E33-AD896B913872}" type="presOf" srcId="{B6C4B858-1657-409D-AED2-F29BF1203723}" destId="{29BF3134-CF98-4D12-BD61-80EC1BBA79C3}" srcOrd="0" destOrd="0" presId="urn:microsoft.com/office/officeart/2018/2/layout/IconVerticalSolidList"/>
    <dgm:cxn modelId="{BADB20AD-9EF7-47D5-98B5-4D51DE180412}" type="presOf" srcId="{87F7E2A8-FA78-434D-BE17-C399EE084B3E}" destId="{515988DE-7FBB-41C2-B763-8195B2E0D243}" srcOrd="0" destOrd="1" presId="urn:microsoft.com/office/officeart/2018/2/layout/IconVerticalSolidList"/>
    <dgm:cxn modelId="{FA1D1314-00F7-4268-8AB3-6496BB7BA2B0}" type="presParOf" srcId="{84949072-A81C-4A9B-922B-DE00C99D0C66}" destId="{3252A486-E255-422C-967A-BB30BBA88422}" srcOrd="0" destOrd="0" presId="urn:microsoft.com/office/officeart/2018/2/layout/IconVerticalSolidList"/>
    <dgm:cxn modelId="{265F71C0-450D-4F67-AA3D-152B9945F363}" type="presParOf" srcId="{3252A486-E255-422C-967A-BB30BBA88422}" destId="{7BD5BD7C-91F4-4721-9DB1-D5852E869BB6}" srcOrd="0" destOrd="0" presId="urn:microsoft.com/office/officeart/2018/2/layout/IconVerticalSolidList"/>
    <dgm:cxn modelId="{AA1EE0E5-8F1A-41B0-AE15-3EEB1765A69E}" type="presParOf" srcId="{3252A486-E255-422C-967A-BB30BBA88422}" destId="{D6EF4399-0D2A-4093-9D8B-9CFBCF2CD944}" srcOrd="1" destOrd="0" presId="urn:microsoft.com/office/officeart/2018/2/layout/IconVerticalSolidList"/>
    <dgm:cxn modelId="{B5EF6D8D-3153-425A-AF9A-3A37277BD28B}" type="presParOf" srcId="{3252A486-E255-422C-967A-BB30BBA88422}" destId="{23537CA1-A32C-41BB-87D2-25CE7C8D99EF}" srcOrd="2" destOrd="0" presId="urn:microsoft.com/office/officeart/2018/2/layout/IconVerticalSolidList"/>
    <dgm:cxn modelId="{856983AC-5B94-419F-9C04-CA0C9D16839C}" type="presParOf" srcId="{3252A486-E255-422C-967A-BB30BBA88422}" destId="{29BF3134-CF98-4D12-BD61-80EC1BBA79C3}" srcOrd="3" destOrd="0" presId="urn:microsoft.com/office/officeart/2018/2/layout/IconVerticalSolidList"/>
    <dgm:cxn modelId="{A0E41A41-704A-4578-B650-C4C3FCD447FE}" type="presParOf" srcId="{3252A486-E255-422C-967A-BB30BBA88422}" destId="{515988DE-7FBB-41C2-B763-8195B2E0D243}" srcOrd="4" destOrd="0" presId="urn:microsoft.com/office/officeart/2018/2/layout/IconVerticalSolidList"/>
    <dgm:cxn modelId="{0E66C610-FFFD-402A-813B-B77D7603C8DF}" type="presParOf" srcId="{84949072-A81C-4A9B-922B-DE00C99D0C66}" destId="{99E08EB1-8636-4E8C-AF6C-FB24B9944EF7}" srcOrd="1" destOrd="0" presId="urn:microsoft.com/office/officeart/2018/2/layout/IconVerticalSolidList"/>
    <dgm:cxn modelId="{DB408BD3-FB75-47FD-826C-263206F6BD31}" type="presParOf" srcId="{84949072-A81C-4A9B-922B-DE00C99D0C66}" destId="{AF6ADED4-3C48-4832-94DB-35CD794E8AF1}" srcOrd="2" destOrd="0" presId="urn:microsoft.com/office/officeart/2018/2/layout/IconVerticalSolidList"/>
    <dgm:cxn modelId="{6D9DA9B0-BCF7-4215-B61B-8A629C80FB97}" type="presParOf" srcId="{AF6ADED4-3C48-4832-94DB-35CD794E8AF1}" destId="{C93A601A-BBED-4D04-BC9B-9486307408C6}" srcOrd="0" destOrd="0" presId="urn:microsoft.com/office/officeart/2018/2/layout/IconVerticalSolidList"/>
    <dgm:cxn modelId="{58330437-C697-4F96-A667-28854FD14481}" type="presParOf" srcId="{AF6ADED4-3C48-4832-94DB-35CD794E8AF1}" destId="{FDBCA240-5F8D-4647-AD16-526E630381AF}" srcOrd="1" destOrd="0" presId="urn:microsoft.com/office/officeart/2018/2/layout/IconVerticalSolidList"/>
    <dgm:cxn modelId="{C0EBB1C5-DC31-477B-B3A9-F87F407F3BF8}" type="presParOf" srcId="{AF6ADED4-3C48-4832-94DB-35CD794E8AF1}" destId="{E78F97D6-A974-40D5-97FC-351AA53E9F21}" srcOrd="2" destOrd="0" presId="urn:microsoft.com/office/officeart/2018/2/layout/IconVerticalSolidList"/>
    <dgm:cxn modelId="{B50A2951-5A67-4FA6-8C6D-D27DA7307E07}" type="presParOf" srcId="{AF6ADED4-3C48-4832-94DB-35CD794E8AF1}" destId="{95088558-2A46-49FF-81F0-512F68FD210B}" srcOrd="3" destOrd="0" presId="urn:microsoft.com/office/officeart/2018/2/layout/IconVerticalSolidList"/>
    <dgm:cxn modelId="{93729785-7404-4FBE-9614-088A128F6501}" type="presParOf" srcId="{84949072-A81C-4A9B-922B-DE00C99D0C66}" destId="{071F0718-852A-47BD-B8BF-0C9A1611029D}" srcOrd="3" destOrd="0" presId="urn:microsoft.com/office/officeart/2018/2/layout/IconVerticalSolidList"/>
    <dgm:cxn modelId="{7875A124-60DB-4C70-9378-311A2A99B6FD}" type="presParOf" srcId="{84949072-A81C-4A9B-922B-DE00C99D0C66}" destId="{28DC8C1B-C45F-43C8-9A51-79F8D1D1D89A}" srcOrd="4" destOrd="0" presId="urn:microsoft.com/office/officeart/2018/2/layout/IconVerticalSolidList"/>
    <dgm:cxn modelId="{088F8268-F7FE-4BED-9762-0DD7FB5C71B9}" type="presParOf" srcId="{28DC8C1B-C45F-43C8-9A51-79F8D1D1D89A}" destId="{9447918D-D1B2-461E-9EE8-A70C56EC8D28}" srcOrd="0" destOrd="0" presId="urn:microsoft.com/office/officeart/2018/2/layout/IconVerticalSolidList"/>
    <dgm:cxn modelId="{E49A9ED5-5402-4B94-860F-05C4AA0FA14F}" type="presParOf" srcId="{28DC8C1B-C45F-43C8-9A51-79F8D1D1D89A}" destId="{875E66B7-2A65-47ED-945B-E46FD312FF9B}" srcOrd="1" destOrd="0" presId="urn:microsoft.com/office/officeart/2018/2/layout/IconVerticalSolidList"/>
    <dgm:cxn modelId="{BD5F6561-F8E0-48D8-9A1B-8040DE053216}" type="presParOf" srcId="{28DC8C1B-C45F-43C8-9A51-79F8D1D1D89A}" destId="{66595EC7-B414-4AFF-B43E-00F16FB2ABA1}" srcOrd="2" destOrd="0" presId="urn:microsoft.com/office/officeart/2018/2/layout/IconVerticalSolidList"/>
    <dgm:cxn modelId="{367F801A-09F2-4D41-89A3-B07E3628CAB7}" type="presParOf" srcId="{28DC8C1B-C45F-43C8-9A51-79F8D1D1D89A}" destId="{DCB79EDF-E964-40EE-8736-19378BB82F7C}"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E622EA7-DA67-4206-A370-CC1E69E45628}"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F93CC272-A458-4209-AAE7-996C85E480B0}">
      <dgm:prSet/>
      <dgm:spPr/>
      <dgm:t>
        <a:bodyPr/>
        <a:lstStyle/>
        <a:p>
          <a:r>
            <a:rPr lang="en-US" dirty="0"/>
            <a:t>Understand the federal regulations underlying the process</a:t>
          </a:r>
        </a:p>
      </dgm:t>
    </dgm:pt>
    <dgm:pt modelId="{76C969A0-E312-49C0-9F23-B1E0114DD218}" type="parTrans" cxnId="{AD35442D-9096-4D32-96EF-9EE88082F82D}">
      <dgm:prSet/>
      <dgm:spPr/>
      <dgm:t>
        <a:bodyPr/>
        <a:lstStyle/>
        <a:p>
          <a:endParaRPr lang="en-US"/>
        </a:p>
      </dgm:t>
    </dgm:pt>
    <dgm:pt modelId="{FABA8915-4C47-4A1F-B224-51378E8F0DD4}" type="sibTrans" cxnId="{AD35442D-9096-4D32-96EF-9EE88082F82D}">
      <dgm:prSet/>
      <dgm:spPr/>
      <dgm:t>
        <a:bodyPr/>
        <a:lstStyle/>
        <a:p>
          <a:endParaRPr lang="en-US"/>
        </a:p>
      </dgm:t>
    </dgm:pt>
    <dgm:pt modelId="{10B7389D-C76A-4F24-AF66-4A1FD4CCAA6E}">
      <dgm:prSet/>
      <dgm:spPr/>
      <dgm:t>
        <a:bodyPr/>
        <a:lstStyle/>
        <a:p>
          <a:r>
            <a:rPr lang="en-US" dirty="0"/>
            <a:t>Understand the operation of the Unit Cost Methodology</a:t>
          </a:r>
        </a:p>
      </dgm:t>
    </dgm:pt>
    <dgm:pt modelId="{48120323-FE3B-401A-8EAC-DFAC0ED1E2CA}" type="parTrans" cxnId="{EC2E8CB3-B112-4943-8C56-C023E558F5E5}">
      <dgm:prSet/>
      <dgm:spPr/>
      <dgm:t>
        <a:bodyPr/>
        <a:lstStyle/>
        <a:p>
          <a:endParaRPr lang="en-US"/>
        </a:p>
      </dgm:t>
    </dgm:pt>
    <dgm:pt modelId="{D8F349B7-C400-41F5-88C9-C7B89DB115D6}" type="sibTrans" cxnId="{EC2E8CB3-B112-4943-8C56-C023E558F5E5}">
      <dgm:prSet/>
      <dgm:spPr/>
      <dgm:t>
        <a:bodyPr/>
        <a:lstStyle/>
        <a:p>
          <a:endParaRPr lang="en-US"/>
        </a:p>
      </dgm:t>
    </dgm:pt>
    <dgm:pt modelId="{9F54C54A-7764-4397-B26C-A008CF4E966F}">
      <dgm:prSet/>
      <dgm:spPr/>
      <dgm:t>
        <a:bodyPr/>
        <a:lstStyle/>
        <a:p>
          <a:r>
            <a:rPr lang="en-US" dirty="0"/>
            <a:t>Answer questions on the UCM and the service costing/funding process</a:t>
          </a:r>
        </a:p>
      </dgm:t>
    </dgm:pt>
    <dgm:pt modelId="{6045171A-A32F-40A9-BA34-EE217122995D}" type="parTrans" cxnId="{36B1AF4C-F1B9-4B95-8190-72C611EBF140}">
      <dgm:prSet/>
      <dgm:spPr/>
      <dgm:t>
        <a:bodyPr/>
        <a:lstStyle/>
        <a:p>
          <a:endParaRPr lang="en-US"/>
        </a:p>
      </dgm:t>
    </dgm:pt>
    <dgm:pt modelId="{CCF0CA82-0C3A-4300-89EF-7AE3E0AC6951}" type="sibTrans" cxnId="{36B1AF4C-F1B9-4B95-8190-72C611EBF140}">
      <dgm:prSet/>
      <dgm:spPr/>
      <dgm:t>
        <a:bodyPr/>
        <a:lstStyle/>
        <a:p>
          <a:endParaRPr lang="en-US"/>
        </a:p>
      </dgm:t>
    </dgm:pt>
    <dgm:pt modelId="{427BCA81-9161-4A56-A2D1-019D887B1A9D}" type="pres">
      <dgm:prSet presAssocID="{1E622EA7-DA67-4206-A370-CC1E69E45628}" presName="linear" presStyleCnt="0">
        <dgm:presLayoutVars>
          <dgm:animLvl val="lvl"/>
          <dgm:resizeHandles val="exact"/>
        </dgm:presLayoutVars>
      </dgm:prSet>
      <dgm:spPr/>
    </dgm:pt>
    <dgm:pt modelId="{BE2F05A0-07A9-4603-8C81-49D24B4FE546}" type="pres">
      <dgm:prSet presAssocID="{F93CC272-A458-4209-AAE7-996C85E480B0}" presName="parentText" presStyleLbl="node1" presStyleIdx="0" presStyleCnt="3">
        <dgm:presLayoutVars>
          <dgm:chMax val="0"/>
          <dgm:bulletEnabled val="1"/>
        </dgm:presLayoutVars>
      </dgm:prSet>
      <dgm:spPr/>
    </dgm:pt>
    <dgm:pt modelId="{6221C7CE-037F-4848-A7AF-ED0E22F9E30D}" type="pres">
      <dgm:prSet presAssocID="{FABA8915-4C47-4A1F-B224-51378E8F0DD4}" presName="spacer" presStyleCnt="0"/>
      <dgm:spPr/>
    </dgm:pt>
    <dgm:pt modelId="{ECAEF712-B7C0-4768-BA52-D646669210BC}" type="pres">
      <dgm:prSet presAssocID="{10B7389D-C76A-4F24-AF66-4A1FD4CCAA6E}" presName="parentText" presStyleLbl="node1" presStyleIdx="1" presStyleCnt="3">
        <dgm:presLayoutVars>
          <dgm:chMax val="0"/>
          <dgm:bulletEnabled val="1"/>
        </dgm:presLayoutVars>
      </dgm:prSet>
      <dgm:spPr/>
    </dgm:pt>
    <dgm:pt modelId="{572ACA2B-2EEB-4EE8-AC1C-9F67A371EE51}" type="pres">
      <dgm:prSet presAssocID="{D8F349B7-C400-41F5-88C9-C7B89DB115D6}" presName="spacer" presStyleCnt="0"/>
      <dgm:spPr/>
    </dgm:pt>
    <dgm:pt modelId="{5714DA35-B3C2-447B-8EB8-9670633A3E6D}" type="pres">
      <dgm:prSet presAssocID="{9F54C54A-7764-4397-B26C-A008CF4E966F}" presName="parentText" presStyleLbl="node1" presStyleIdx="2" presStyleCnt="3">
        <dgm:presLayoutVars>
          <dgm:chMax val="0"/>
          <dgm:bulletEnabled val="1"/>
        </dgm:presLayoutVars>
      </dgm:prSet>
      <dgm:spPr/>
    </dgm:pt>
  </dgm:ptLst>
  <dgm:cxnLst>
    <dgm:cxn modelId="{A922DF0C-6EA2-4DA9-AC8D-98E65E77CD53}" type="presOf" srcId="{1E622EA7-DA67-4206-A370-CC1E69E45628}" destId="{427BCA81-9161-4A56-A2D1-019D887B1A9D}" srcOrd="0" destOrd="0" presId="urn:microsoft.com/office/officeart/2005/8/layout/vList2"/>
    <dgm:cxn modelId="{AD35442D-9096-4D32-96EF-9EE88082F82D}" srcId="{1E622EA7-DA67-4206-A370-CC1E69E45628}" destId="{F93CC272-A458-4209-AAE7-996C85E480B0}" srcOrd="0" destOrd="0" parTransId="{76C969A0-E312-49C0-9F23-B1E0114DD218}" sibTransId="{FABA8915-4C47-4A1F-B224-51378E8F0DD4}"/>
    <dgm:cxn modelId="{36B1AF4C-F1B9-4B95-8190-72C611EBF140}" srcId="{1E622EA7-DA67-4206-A370-CC1E69E45628}" destId="{9F54C54A-7764-4397-B26C-A008CF4E966F}" srcOrd="2" destOrd="0" parTransId="{6045171A-A32F-40A9-BA34-EE217122995D}" sibTransId="{CCF0CA82-0C3A-4300-89EF-7AE3E0AC6951}"/>
    <dgm:cxn modelId="{6F48DFA9-20EF-4A10-956C-D39DAA86229F}" type="presOf" srcId="{9F54C54A-7764-4397-B26C-A008CF4E966F}" destId="{5714DA35-B3C2-447B-8EB8-9670633A3E6D}" srcOrd="0" destOrd="0" presId="urn:microsoft.com/office/officeart/2005/8/layout/vList2"/>
    <dgm:cxn modelId="{0F5554AB-7423-44B3-9E35-AE6631ECF1D2}" type="presOf" srcId="{F93CC272-A458-4209-AAE7-996C85E480B0}" destId="{BE2F05A0-07A9-4603-8C81-49D24B4FE546}" srcOrd="0" destOrd="0" presId="urn:microsoft.com/office/officeart/2005/8/layout/vList2"/>
    <dgm:cxn modelId="{BC0C67B0-58F1-4526-8A56-24EDF6411DA1}" type="presOf" srcId="{10B7389D-C76A-4F24-AF66-4A1FD4CCAA6E}" destId="{ECAEF712-B7C0-4768-BA52-D646669210BC}" srcOrd="0" destOrd="0" presId="urn:microsoft.com/office/officeart/2005/8/layout/vList2"/>
    <dgm:cxn modelId="{EC2E8CB3-B112-4943-8C56-C023E558F5E5}" srcId="{1E622EA7-DA67-4206-A370-CC1E69E45628}" destId="{10B7389D-C76A-4F24-AF66-4A1FD4CCAA6E}" srcOrd="1" destOrd="0" parTransId="{48120323-FE3B-401A-8EAC-DFAC0ED1E2CA}" sibTransId="{D8F349B7-C400-41F5-88C9-C7B89DB115D6}"/>
    <dgm:cxn modelId="{C9F7AEFC-5428-46FA-AD8D-DCF1C99E9E2A}" type="presParOf" srcId="{427BCA81-9161-4A56-A2D1-019D887B1A9D}" destId="{BE2F05A0-07A9-4603-8C81-49D24B4FE546}" srcOrd="0" destOrd="0" presId="urn:microsoft.com/office/officeart/2005/8/layout/vList2"/>
    <dgm:cxn modelId="{B5217D69-D3BC-4939-97C9-D89883EF57B2}" type="presParOf" srcId="{427BCA81-9161-4A56-A2D1-019D887B1A9D}" destId="{6221C7CE-037F-4848-A7AF-ED0E22F9E30D}" srcOrd="1" destOrd="0" presId="urn:microsoft.com/office/officeart/2005/8/layout/vList2"/>
    <dgm:cxn modelId="{C15AF7B0-5667-4C18-8F53-447B63ABEE35}" type="presParOf" srcId="{427BCA81-9161-4A56-A2D1-019D887B1A9D}" destId="{ECAEF712-B7C0-4768-BA52-D646669210BC}" srcOrd="2" destOrd="0" presId="urn:microsoft.com/office/officeart/2005/8/layout/vList2"/>
    <dgm:cxn modelId="{54D6BF48-7D4B-41FF-8B3C-7B724B36FAE6}" type="presParOf" srcId="{427BCA81-9161-4A56-A2D1-019D887B1A9D}" destId="{572ACA2B-2EEB-4EE8-AC1C-9F67A371EE51}" srcOrd="3" destOrd="0" presId="urn:microsoft.com/office/officeart/2005/8/layout/vList2"/>
    <dgm:cxn modelId="{DE7ADD7E-EB20-4EF0-95FE-DD91E9FEBCF9}" type="presParOf" srcId="{427BCA81-9161-4A56-A2D1-019D887B1A9D}" destId="{5714DA35-B3C2-447B-8EB8-9670633A3E6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D70DA1D-CD1A-4205-AD24-70D46A4B2E80}"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892313AD-7913-48A4-9E93-AEE20E3C7D73}">
      <dgm:prSet/>
      <dgm:spPr/>
      <dgm:t>
        <a:bodyPr/>
        <a:lstStyle/>
        <a:p>
          <a:r>
            <a:rPr lang="en-US" dirty="0"/>
            <a:t>Cost allocation is based on the premise that each federally funded program should only bear its appropriate share of indirect costs based on the benefits received or derived by each program</a:t>
          </a:r>
        </a:p>
      </dgm:t>
    </dgm:pt>
    <dgm:pt modelId="{ABE2F593-1455-40E8-A94C-64A33D3A52DD}" type="parTrans" cxnId="{7E7F81D5-6EE6-4A5C-AB66-9636EB36CC32}">
      <dgm:prSet/>
      <dgm:spPr/>
      <dgm:t>
        <a:bodyPr/>
        <a:lstStyle/>
        <a:p>
          <a:endParaRPr lang="en-US"/>
        </a:p>
      </dgm:t>
    </dgm:pt>
    <dgm:pt modelId="{5A0B3250-5B0F-497E-BDF6-511DC6881317}" type="sibTrans" cxnId="{7E7F81D5-6EE6-4A5C-AB66-9636EB36CC32}">
      <dgm:prSet/>
      <dgm:spPr/>
      <dgm:t>
        <a:bodyPr/>
        <a:lstStyle/>
        <a:p>
          <a:endParaRPr lang="en-US"/>
        </a:p>
      </dgm:t>
    </dgm:pt>
    <dgm:pt modelId="{6BCF5CBE-B369-490C-BE29-F95334709D7B}">
      <dgm:prSet/>
      <dgm:spPr/>
      <dgm:t>
        <a:bodyPr/>
        <a:lstStyle/>
        <a:p>
          <a:r>
            <a:rPr lang="en-US" dirty="0"/>
            <a:t>“Benefits received or derived” according to an objective metric, not according to subjective value</a:t>
          </a:r>
        </a:p>
      </dgm:t>
    </dgm:pt>
    <dgm:pt modelId="{8CFD06C8-BF8F-40DF-BB85-7D4F04CF60DB}" type="parTrans" cxnId="{14C118B9-8A03-4FA8-8A49-B0E35B8F7607}">
      <dgm:prSet/>
      <dgm:spPr/>
      <dgm:t>
        <a:bodyPr/>
        <a:lstStyle/>
        <a:p>
          <a:endParaRPr lang="en-US"/>
        </a:p>
      </dgm:t>
    </dgm:pt>
    <dgm:pt modelId="{E799064F-197D-47D1-8261-1382345916F5}" type="sibTrans" cxnId="{14C118B9-8A03-4FA8-8A49-B0E35B8F7607}">
      <dgm:prSet/>
      <dgm:spPr/>
      <dgm:t>
        <a:bodyPr/>
        <a:lstStyle/>
        <a:p>
          <a:endParaRPr lang="en-US"/>
        </a:p>
      </dgm:t>
    </dgm:pt>
    <dgm:pt modelId="{CEA7D7DF-0F87-4084-80A3-650EA89DAD9E}">
      <dgm:prSet/>
      <dgm:spPr/>
      <dgm:t>
        <a:bodyPr/>
        <a:lstStyle/>
        <a:p>
          <a:r>
            <a:rPr lang="en-US" dirty="0"/>
            <a:t>Feds will pay their fair share, but no more</a:t>
          </a:r>
        </a:p>
      </dgm:t>
    </dgm:pt>
    <dgm:pt modelId="{734296AF-42B0-496B-9D0B-ABE9D94A9F06}" type="parTrans" cxnId="{14CA6BD0-6A17-4155-B929-E7F0C7D1A769}">
      <dgm:prSet/>
      <dgm:spPr/>
      <dgm:t>
        <a:bodyPr/>
        <a:lstStyle/>
        <a:p>
          <a:endParaRPr lang="en-US"/>
        </a:p>
      </dgm:t>
    </dgm:pt>
    <dgm:pt modelId="{CCFF8165-D50A-4FAF-B02C-38CF9CB4C48C}" type="sibTrans" cxnId="{14CA6BD0-6A17-4155-B929-E7F0C7D1A769}">
      <dgm:prSet/>
      <dgm:spPr/>
      <dgm:t>
        <a:bodyPr/>
        <a:lstStyle/>
        <a:p>
          <a:endParaRPr lang="en-US"/>
        </a:p>
      </dgm:t>
    </dgm:pt>
    <dgm:pt modelId="{CB36D827-17B7-4D7E-931C-4D4EE8950708}">
      <dgm:prSet/>
      <dgm:spPr/>
      <dgm:t>
        <a:bodyPr/>
        <a:lstStyle/>
        <a:p>
          <a:r>
            <a:rPr lang="en-US" dirty="0"/>
            <a:t> 2 CFR 200  is guidebook for cost recovery </a:t>
          </a:r>
        </a:p>
      </dgm:t>
    </dgm:pt>
    <dgm:pt modelId="{36C2F731-E5DF-432A-ABC2-E7C2D1FA7201}" type="parTrans" cxnId="{94A3EFCD-52AB-4CC3-A361-8AAA369C59BA}">
      <dgm:prSet/>
      <dgm:spPr/>
      <dgm:t>
        <a:bodyPr/>
        <a:lstStyle/>
        <a:p>
          <a:endParaRPr lang="en-US"/>
        </a:p>
      </dgm:t>
    </dgm:pt>
    <dgm:pt modelId="{FC1C989D-3550-4A58-ABB6-AB8BF0053095}" type="sibTrans" cxnId="{94A3EFCD-52AB-4CC3-A361-8AAA369C59BA}">
      <dgm:prSet/>
      <dgm:spPr/>
      <dgm:t>
        <a:bodyPr/>
        <a:lstStyle/>
        <a:p>
          <a:endParaRPr lang="en-US"/>
        </a:p>
      </dgm:t>
    </dgm:pt>
    <dgm:pt modelId="{676B38A9-E776-43C9-9447-DF3F1884DA18}" type="pres">
      <dgm:prSet presAssocID="{DD70DA1D-CD1A-4205-AD24-70D46A4B2E80}" presName="root" presStyleCnt="0">
        <dgm:presLayoutVars>
          <dgm:dir/>
          <dgm:resizeHandles val="exact"/>
        </dgm:presLayoutVars>
      </dgm:prSet>
      <dgm:spPr/>
    </dgm:pt>
    <dgm:pt modelId="{180A9914-5C15-49B0-BE0D-5497C02510F4}" type="pres">
      <dgm:prSet presAssocID="{892313AD-7913-48A4-9E93-AEE20E3C7D73}" presName="compNode" presStyleCnt="0"/>
      <dgm:spPr/>
    </dgm:pt>
    <dgm:pt modelId="{C7F3DE4F-9A2F-4D9C-A56A-0F21BE924EDC}" type="pres">
      <dgm:prSet presAssocID="{892313AD-7913-48A4-9E93-AEE20E3C7D73}" presName="bgRect" presStyleLbl="bgShp" presStyleIdx="0" presStyleCnt="4" custScaleX="99826" custScaleY="228796"/>
      <dgm:spPr/>
    </dgm:pt>
    <dgm:pt modelId="{FE6834FA-60E4-4800-8EBA-30B9C5FB29A2}" type="pres">
      <dgm:prSet presAssocID="{892313AD-7913-48A4-9E93-AEE20E3C7D73}"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llar"/>
        </a:ext>
      </dgm:extLst>
    </dgm:pt>
    <dgm:pt modelId="{417C0149-A83F-4046-B162-AEB7A298F8BA}" type="pres">
      <dgm:prSet presAssocID="{892313AD-7913-48A4-9E93-AEE20E3C7D73}" presName="spaceRect" presStyleCnt="0"/>
      <dgm:spPr/>
    </dgm:pt>
    <dgm:pt modelId="{32A112B7-8A4A-4665-82EE-4E785F8C1A2F}" type="pres">
      <dgm:prSet presAssocID="{892313AD-7913-48A4-9E93-AEE20E3C7D73}" presName="parTx" presStyleLbl="revTx" presStyleIdx="0" presStyleCnt="4">
        <dgm:presLayoutVars>
          <dgm:chMax val="0"/>
          <dgm:chPref val="0"/>
        </dgm:presLayoutVars>
      </dgm:prSet>
      <dgm:spPr/>
    </dgm:pt>
    <dgm:pt modelId="{BC461FC3-2C8C-4DB9-AB2A-AE5EBD907275}" type="pres">
      <dgm:prSet presAssocID="{5A0B3250-5B0F-497E-BDF6-511DC6881317}" presName="sibTrans" presStyleCnt="0"/>
      <dgm:spPr/>
    </dgm:pt>
    <dgm:pt modelId="{AB6DDD23-87EE-45E7-A0F6-ABD040743E6A}" type="pres">
      <dgm:prSet presAssocID="{6BCF5CBE-B369-490C-BE29-F95334709D7B}" presName="compNode" presStyleCnt="0"/>
      <dgm:spPr/>
    </dgm:pt>
    <dgm:pt modelId="{6F06444F-ABC8-4D0B-906B-41A318C801C1}" type="pres">
      <dgm:prSet presAssocID="{6BCF5CBE-B369-490C-BE29-F95334709D7B}" presName="bgRect" presStyleLbl="bgShp" presStyleIdx="1" presStyleCnt="4" custScaleY="166112"/>
      <dgm:spPr/>
    </dgm:pt>
    <dgm:pt modelId="{62C7E3D1-7D4F-4A0E-92C2-180A88EB8784}" type="pres">
      <dgm:prSet presAssocID="{6BCF5CBE-B369-490C-BE29-F95334709D7B}"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atistics"/>
        </a:ext>
      </dgm:extLst>
    </dgm:pt>
    <dgm:pt modelId="{105001FA-3F36-41DE-A033-7C9004D96317}" type="pres">
      <dgm:prSet presAssocID="{6BCF5CBE-B369-490C-BE29-F95334709D7B}" presName="spaceRect" presStyleCnt="0"/>
      <dgm:spPr/>
    </dgm:pt>
    <dgm:pt modelId="{2CEC957A-F489-4AEC-AE7B-D054F443E080}" type="pres">
      <dgm:prSet presAssocID="{6BCF5CBE-B369-490C-BE29-F95334709D7B}" presName="parTx" presStyleLbl="revTx" presStyleIdx="1" presStyleCnt="4" custScaleX="100666" custScaleY="107120">
        <dgm:presLayoutVars>
          <dgm:chMax val="0"/>
          <dgm:chPref val="0"/>
        </dgm:presLayoutVars>
      </dgm:prSet>
      <dgm:spPr/>
    </dgm:pt>
    <dgm:pt modelId="{4D2125E8-27DB-48A7-82A4-42C34143F75C}" type="pres">
      <dgm:prSet presAssocID="{E799064F-197D-47D1-8261-1382345916F5}" presName="sibTrans" presStyleCnt="0"/>
      <dgm:spPr/>
    </dgm:pt>
    <dgm:pt modelId="{81C8FB51-308A-4DE7-ADFB-1ACAB56CA920}" type="pres">
      <dgm:prSet presAssocID="{CEA7D7DF-0F87-4084-80A3-650EA89DAD9E}" presName="compNode" presStyleCnt="0"/>
      <dgm:spPr/>
    </dgm:pt>
    <dgm:pt modelId="{5F3FDCD4-EAA5-4B61-9A7C-740CFBC17E43}" type="pres">
      <dgm:prSet presAssocID="{CEA7D7DF-0F87-4084-80A3-650EA89DAD9E}" presName="bgRect" presStyleLbl="bgShp" presStyleIdx="2" presStyleCnt="4"/>
      <dgm:spPr/>
    </dgm:pt>
    <dgm:pt modelId="{63B3AF24-986B-448E-80C7-BDB683A98E42}" type="pres">
      <dgm:prSet presAssocID="{CEA7D7DF-0F87-4084-80A3-650EA89DAD9E}"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ound"/>
        </a:ext>
      </dgm:extLst>
    </dgm:pt>
    <dgm:pt modelId="{0D74D4F1-CCB3-4292-9006-232A6254EC17}" type="pres">
      <dgm:prSet presAssocID="{CEA7D7DF-0F87-4084-80A3-650EA89DAD9E}" presName="spaceRect" presStyleCnt="0"/>
      <dgm:spPr/>
    </dgm:pt>
    <dgm:pt modelId="{4833422C-81E5-49BC-88E7-DA359ABE80DB}" type="pres">
      <dgm:prSet presAssocID="{CEA7D7DF-0F87-4084-80A3-650EA89DAD9E}" presName="parTx" presStyleLbl="revTx" presStyleIdx="2" presStyleCnt="4">
        <dgm:presLayoutVars>
          <dgm:chMax val="0"/>
          <dgm:chPref val="0"/>
        </dgm:presLayoutVars>
      </dgm:prSet>
      <dgm:spPr/>
    </dgm:pt>
    <dgm:pt modelId="{33D19C87-B81C-4B94-9735-ED6720318E0D}" type="pres">
      <dgm:prSet presAssocID="{CCFF8165-D50A-4FAF-B02C-38CF9CB4C48C}" presName="sibTrans" presStyleCnt="0"/>
      <dgm:spPr/>
    </dgm:pt>
    <dgm:pt modelId="{1DAE78D8-6E89-44F8-B520-57B45FFF6425}" type="pres">
      <dgm:prSet presAssocID="{CB36D827-17B7-4D7E-931C-4D4EE8950708}" presName="compNode" presStyleCnt="0"/>
      <dgm:spPr/>
    </dgm:pt>
    <dgm:pt modelId="{B26BE2FD-9757-4F9E-B645-8F5CD49AF14F}" type="pres">
      <dgm:prSet presAssocID="{CB36D827-17B7-4D7E-931C-4D4EE8950708}" presName="bgRect" presStyleLbl="bgShp" presStyleIdx="3" presStyleCnt="4"/>
      <dgm:spPr/>
    </dgm:pt>
    <dgm:pt modelId="{81C2EEFF-F4EA-409F-940E-E6BEAEA92A64}" type="pres">
      <dgm:prSet presAssocID="{CB36D827-17B7-4D7E-931C-4D4EE8950708}"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oins"/>
        </a:ext>
      </dgm:extLst>
    </dgm:pt>
    <dgm:pt modelId="{E2796D16-17F9-4BCA-A0B7-B5FF43398EB8}" type="pres">
      <dgm:prSet presAssocID="{CB36D827-17B7-4D7E-931C-4D4EE8950708}" presName="spaceRect" presStyleCnt="0"/>
      <dgm:spPr/>
    </dgm:pt>
    <dgm:pt modelId="{411BAB19-B9E9-45C5-B237-47A72096EFB7}" type="pres">
      <dgm:prSet presAssocID="{CB36D827-17B7-4D7E-931C-4D4EE8950708}" presName="parTx" presStyleLbl="revTx" presStyleIdx="3" presStyleCnt="4">
        <dgm:presLayoutVars>
          <dgm:chMax val="0"/>
          <dgm:chPref val="0"/>
        </dgm:presLayoutVars>
      </dgm:prSet>
      <dgm:spPr/>
    </dgm:pt>
  </dgm:ptLst>
  <dgm:cxnLst>
    <dgm:cxn modelId="{E08B606A-1DC6-464F-B880-935AE54A375B}" type="presOf" srcId="{892313AD-7913-48A4-9E93-AEE20E3C7D73}" destId="{32A112B7-8A4A-4665-82EE-4E785F8C1A2F}" srcOrd="0" destOrd="0" presId="urn:microsoft.com/office/officeart/2018/2/layout/IconVerticalSolidList"/>
    <dgm:cxn modelId="{BDB68988-E54B-49E6-85B5-B2E48DA24228}" type="presOf" srcId="{CEA7D7DF-0F87-4084-80A3-650EA89DAD9E}" destId="{4833422C-81E5-49BC-88E7-DA359ABE80DB}" srcOrd="0" destOrd="0" presId="urn:microsoft.com/office/officeart/2018/2/layout/IconVerticalSolidList"/>
    <dgm:cxn modelId="{85C9659D-4BB6-4463-873E-DB55BBFEFB28}" type="presOf" srcId="{CB36D827-17B7-4D7E-931C-4D4EE8950708}" destId="{411BAB19-B9E9-45C5-B237-47A72096EFB7}" srcOrd="0" destOrd="0" presId="urn:microsoft.com/office/officeart/2018/2/layout/IconVerticalSolidList"/>
    <dgm:cxn modelId="{14C118B9-8A03-4FA8-8A49-B0E35B8F7607}" srcId="{DD70DA1D-CD1A-4205-AD24-70D46A4B2E80}" destId="{6BCF5CBE-B369-490C-BE29-F95334709D7B}" srcOrd="1" destOrd="0" parTransId="{8CFD06C8-BF8F-40DF-BB85-7D4F04CF60DB}" sibTransId="{E799064F-197D-47D1-8261-1382345916F5}"/>
    <dgm:cxn modelId="{94A3EFCD-52AB-4CC3-A361-8AAA369C59BA}" srcId="{DD70DA1D-CD1A-4205-AD24-70D46A4B2E80}" destId="{CB36D827-17B7-4D7E-931C-4D4EE8950708}" srcOrd="3" destOrd="0" parTransId="{36C2F731-E5DF-432A-ABC2-E7C2D1FA7201}" sibTransId="{FC1C989D-3550-4A58-ABB6-AB8BF0053095}"/>
    <dgm:cxn modelId="{EA8547CE-1395-43AE-BFBF-EE62EEA76248}" type="presOf" srcId="{DD70DA1D-CD1A-4205-AD24-70D46A4B2E80}" destId="{676B38A9-E776-43C9-9447-DF3F1884DA18}" srcOrd="0" destOrd="0" presId="urn:microsoft.com/office/officeart/2018/2/layout/IconVerticalSolidList"/>
    <dgm:cxn modelId="{14CA6BD0-6A17-4155-B929-E7F0C7D1A769}" srcId="{DD70DA1D-CD1A-4205-AD24-70D46A4B2E80}" destId="{CEA7D7DF-0F87-4084-80A3-650EA89DAD9E}" srcOrd="2" destOrd="0" parTransId="{734296AF-42B0-496B-9D0B-ABE9D94A9F06}" sibTransId="{CCFF8165-D50A-4FAF-B02C-38CF9CB4C48C}"/>
    <dgm:cxn modelId="{7E7F81D5-6EE6-4A5C-AB66-9636EB36CC32}" srcId="{DD70DA1D-CD1A-4205-AD24-70D46A4B2E80}" destId="{892313AD-7913-48A4-9E93-AEE20E3C7D73}" srcOrd="0" destOrd="0" parTransId="{ABE2F593-1455-40E8-A94C-64A33D3A52DD}" sibTransId="{5A0B3250-5B0F-497E-BDF6-511DC6881317}"/>
    <dgm:cxn modelId="{D2E54DE6-9F3A-4263-A2B4-820A5BCE75A1}" type="presOf" srcId="{6BCF5CBE-B369-490C-BE29-F95334709D7B}" destId="{2CEC957A-F489-4AEC-AE7B-D054F443E080}" srcOrd="0" destOrd="0" presId="urn:microsoft.com/office/officeart/2018/2/layout/IconVerticalSolidList"/>
    <dgm:cxn modelId="{F7930BA3-2DAA-4232-9137-B1443CA490D3}" type="presParOf" srcId="{676B38A9-E776-43C9-9447-DF3F1884DA18}" destId="{180A9914-5C15-49B0-BE0D-5497C02510F4}" srcOrd="0" destOrd="0" presId="urn:microsoft.com/office/officeart/2018/2/layout/IconVerticalSolidList"/>
    <dgm:cxn modelId="{FF6F6501-E358-411F-8712-E4B42DAE31FE}" type="presParOf" srcId="{180A9914-5C15-49B0-BE0D-5497C02510F4}" destId="{C7F3DE4F-9A2F-4D9C-A56A-0F21BE924EDC}" srcOrd="0" destOrd="0" presId="urn:microsoft.com/office/officeart/2018/2/layout/IconVerticalSolidList"/>
    <dgm:cxn modelId="{2D1CB01D-8E2E-4839-B2AA-892427D54E34}" type="presParOf" srcId="{180A9914-5C15-49B0-BE0D-5497C02510F4}" destId="{FE6834FA-60E4-4800-8EBA-30B9C5FB29A2}" srcOrd="1" destOrd="0" presId="urn:microsoft.com/office/officeart/2018/2/layout/IconVerticalSolidList"/>
    <dgm:cxn modelId="{BB6FDE92-B04C-413D-B4B9-086D709E4D46}" type="presParOf" srcId="{180A9914-5C15-49B0-BE0D-5497C02510F4}" destId="{417C0149-A83F-4046-B162-AEB7A298F8BA}" srcOrd="2" destOrd="0" presId="urn:microsoft.com/office/officeart/2018/2/layout/IconVerticalSolidList"/>
    <dgm:cxn modelId="{E10CC0B9-E5D1-423B-9F7A-D9A9840B5735}" type="presParOf" srcId="{180A9914-5C15-49B0-BE0D-5497C02510F4}" destId="{32A112B7-8A4A-4665-82EE-4E785F8C1A2F}" srcOrd="3" destOrd="0" presId="urn:microsoft.com/office/officeart/2018/2/layout/IconVerticalSolidList"/>
    <dgm:cxn modelId="{F3823EB8-56CD-4B94-95D1-969B4371139A}" type="presParOf" srcId="{676B38A9-E776-43C9-9447-DF3F1884DA18}" destId="{BC461FC3-2C8C-4DB9-AB2A-AE5EBD907275}" srcOrd="1" destOrd="0" presId="urn:microsoft.com/office/officeart/2018/2/layout/IconVerticalSolidList"/>
    <dgm:cxn modelId="{71ADB231-0CDC-4D94-99C4-245A1E91A17F}" type="presParOf" srcId="{676B38A9-E776-43C9-9447-DF3F1884DA18}" destId="{AB6DDD23-87EE-45E7-A0F6-ABD040743E6A}" srcOrd="2" destOrd="0" presId="urn:microsoft.com/office/officeart/2018/2/layout/IconVerticalSolidList"/>
    <dgm:cxn modelId="{9DF387C2-F4FF-4F5D-B2ED-05B2218BB104}" type="presParOf" srcId="{AB6DDD23-87EE-45E7-A0F6-ABD040743E6A}" destId="{6F06444F-ABC8-4D0B-906B-41A318C801C1}" srcOrd="0" destOrd="0" presId="urn:microsoft.com/office/officeart/2018/2/layout/IconVerticalSolidList"/>
    <dgm:cxn modelId="{D59AD48C-18F5-484E-A1E9-CE3F7EF8A0C9}" type="presParOf" srcId="{AB6DDD23-87EE-45E7-A0F6-ABD040743E6A}" destId="{62C7E3D1-7D4F-4A0E-92C2-180A88EB8784}" srcOrd="1" destOrd="0" presId="urn:microsoft.com/office/officeart/2018/2/layout/IconVerticalSolidList"/>
    <dgm:cxn modelId="{58504397-AC09-478D-99E5-61A1C1ADEDE1}" type="presParOf" srcId="{AB6DDD23-87EE-45E7-A0F6-ABD040743E6A}" destId="{105001FA-3F36-41DE-A033-7C9004D96317}" srcOrd="2" destOrd="0" presId="urn:microsoft.com/office/officeart/2018/2/layout/IconVerticalSolidList"/>
    <dgm:cxn modelId="{F31F40AA-B7F1-41C4-BA99-254676AC01FB}" type="presParOf" srcId="{AB6DDD23-87EE-45E7-A0F6-ABD040743E6A}" destId="{2CEC957A-F489-4AEC-AE7B-D054F443E080}" srcOrd="3" destOrd="0" presId="urn:microsoft.com/office/officeart/2018/2/layout/IconVerticalSolidList"/>
    <dgm:cxn modelId="{1C003B82-C7BC-467B-94D4-6215259D452D}" type="presParOf" srcId="{676B38A9-E776-43C9-9447-DF3F1884DA18}" destId="{4D2125E8-27DB-48A7-82A4-42C34143F75C}" srcOrd="3" destOrd="0" presId="urn:microsoft.com/office/officeart/2018/2/layout/IconVerticalSolidList"/>
    <dgm:cxn modelId="{62FA7B27-87E0-4FFC-B0AF-7F0591553D83}" type="presParOf" srcId="{676B38A9-E776-43C9-9447-DF3F1884DA18}" destId="{81C8FB51-308A-4DE7-ADFB-1ACAB56CA920}" srcOrd="4" destOrd="0" presId="urn:microsoft.com/office/officeart/2018/2/layout/IconVerticalSolidList"/>
    <dgm:cxn modelId="{110A5B22-5FFD-41EA-B2D1-E39B40BB6E92}" type="presParOf" srcId="{81C8FB51-308A-4DE7-ADFB-1ACAB56CA920}" destId="{5F3FDCD4-EAA5-4B61-9A7C-740CFBC17E43}" srcOrd="0" destOrd="0" presId="urn:microsoft.com/office/officeart/2018/2/layout/IconVerticalSolidList"/>
    <dgm:cxn modelId="{B15F03BC-5637-425E-ABB2-1A9EE5E353E6}" type="presParOf" srcId="{81C8FB51-308A-4DE7-ADFB-1ACAB56CA920}" destId="{63B3AF24-986B-448E-80C7-BDB683A98E42}" srcOrd="1" destOrd="0" presId="urn:microsoft.com/office/officeart/2018/2/layout/IconVerticalSolidList"/>
    <dgm:cxn modelId="{92959B30-B7C2-48F2-AAF8-C6857884652D}" type="presParOf" srcId="{81C8FB51-308A-4DE7-ADFB-1ACAB56CA920}" destId="{0D74D4F1-CCB3-4292-9006-232A6254EC17}" srcOrd="2" destOrd="0" presId="urn:microsoft.com/office/officeart/2018/2/layout/IconVerticalSolidList"/>
    <dgm:cxn modelId="{61B40321-2956-4522-87BE-2F0EF8135156}" type="presParOf" srcId="{81C8FB51-308A-4DE7-ADFB-1ACAB56CA920}" destId="{4833422C-81E5-49BC-88E7-DA359ABE80DB}" srcOrd="3" destOrd="0" presId="urn:microsoft.com/office/officeart/2018/2/layout/IconVerticalSolidList"/>
    <dgm:cxn modelId="{08F258E3-E931-4275-AD05-B259EA2CF1C6}" type="presParOf" srcId="{676B38A9-E776-43C9-9447-DF3F1884DA18}" destId="{33D19C87-B81C-4B94-9735-ED6720318E0D}" srcOrd="5" destOrd="0" presId="urn:microsoft.com/office/officeart/2018/2/layout/IconVerticalSolidList"/>
    <dgm:cxn modelId="{03FD8F5C-2C25-48FD-A33E-AD79302F9CBF}" type="presParOf" srcId="{676B38A9-E776-43C9-9447-DF3F1884DA18}" destId="{1DAE78D8-6E89-44F8-B520-57B45FFF6425}" srcOrd="6" destOrd="0" presId="urn:microsoft.com/office/officeart/2018/2/layout/IconVerticalSolidList"/>
    <dgm:cxn modelId="{30F6D6FC-9379-4EDD-9A7A-8FD70A260213}" type="presParOf" srcId="{1DAE78D8-6E89-44F8-B520-57B45FFF6425}" destId="{B26BE2FD-9757-4F9E-B645-8F5CD49AF14F}" srcOrd="0" destOrd="0" presId="urn:microsoft.com/office/officeart/2018/2/layout/IconVerticalSolidList"/>
    <dgm:cxn modelId="{510EC8C0-91BF-4F70-90CD-59950E738CE7}" type="presParOf" srcId="{1DAE78D8-6E89-44F8-B520-57B45FFF6425}" destId="{81C2EEFF-F4EA-409F-940E-E6BEAEA92A64}" srcOrd="1" destOrd="0" presId="urn:microsoft.com/office/officeart/2018/2/layout/IconVerticalSolidList"/>
    <dgm:cxn modelId="{F56435F8-3257-429F-BE37-C82EFECD6787}" type="presParOf" srcId="{1DAE78D8-6E89-44F8-B520-57B45FFF6425}" destId="{E2796D16-17F9-4BCA-A0B7-B5FF43398EB8}" srcOrd="2" destOrd="0" presId="urn:microsoft.com/office/officeart/2018/2/layout/IconVerticalSolidList"/>
    <dgm:cxn modelId="{83D192D0-0CF6-4F22-BA50-D7DF0337C2B5}" type="presParOf" srcId="{1DAE78D8-6E89-44F8-B520-57B45FFF6425}" destId="{411BAB19-B9E9-45C5-B237-47A72096EFB7}"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83A418C-9398-4ED3-A04D-D7B63FB1805D}"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en-US"/>
        </a:p>
      </dgm:t>
    </dgm:pt>
    <dgm:pt modelId="{F19B27F5-9F96-4061-A4BA-B06F256BADCF}">
      <dgm:prSet/>
      <dgm:spPr/>
      <dgm:t>
        <a:bodyPr/>
        <a:lstStyle/>
        <a:p>
          <a:r>
            <a:rPr lang="en-US" dirty="0"/>
            <a:t>Purpose is to develop a Unit Rate for most services based on service cost. </a:t>
          </a:r>
        </a:p>
      </dgm:t>
    </dgm:pt>
    <dgm:pt modelId="{F7D0974E-64C7-40E3-832D-D331E25A3AB8}" type="parTrans" cxnId="{B7474386-1E81-4E1D-9DA1-2AD3780BFD83}">
      <dgm:prSet/>
      <dgm:spPr/>
      <dgm:t>
        <a:bodyPr/>
        <a:lstStyle/>
        <a:p>
          <a:endParaRPr lang="en-US"/>
        </a:p>
      </dgm:t>
    </dgm:pt>
    <dgm:pt modelId="{A92F6B79-9005-4512-A874-CEEEF5270E21}" type="sibTrans" cxnId="{B7474386-1E81-4E1D-9DA1-2AD3780BFD83}">
      <dgm:prSet/>
      <dgm:spPr/>
      <dgm:t>
        <a:bodyPr/>
        <a:lstStyle/>
        <a:p>
          <a:endParaRPr lang="en-US"/>
        </a:p>
      </dgm:t>
    </dgm:pt>
    <dgm:pt modelId="{766A9FF7-93C6-4CE2-9630-C4B8FA21807D}">
      <dgm:prSet/>
      <dgm:spPr/>
      <dgm:t>
        <a:bodyPr/>
        <a:lstStyle/>
        <a:p>
          <a:r>
            <a:rPr lang="en-US" dirty="0"/>
            <a:t>Developed in 1995, revised as elder service network has evolved</a:t>
          </a:r>
        </a:p>
      </dgm:t>
    </dgm:pt>
    <dgm:pt modelId="{B7BD90BC-3FCC-4768-B28B-32EE26DBB247}" type="parTrans" cxnId="{008D5796-AE14-44F8-A407-F6DFDB540285}">
      <dgm:prSet/>
      <dgm:spPr/>
      <dgm:t>
        <a:bodyPr/>
        <a:lstStyle/>
        <a:p>
          <a:endParaRPr lang="en-US"/>
        </a:p>
      </dgm:t>
    </dgm:pt>
    <dgm:pt modelId="{1CBDC87B-C5E9-40EC-8FD8-35311A829070}" type="sibTrans" cxnId="{008D5796-AE14-44F8-A407-F6DFDB540285}">
      <dgm:prSet/>
      <dgm:spPr/>
      <dgm:t>
        <a:bodyPr/>
        <a:lstStyle/>
        <a:p>
          <a:endParaRPr lang="en-US"/>
        </a:p>
      </dgm:t>
    </dgm:pt>
    <dgm:pt modelId="{9E84629F-00B4-4DB6-8F81-F9F00CFBE3B8}">
      <dgm:prSet/>
      <dgm:spPr/>
      <dgm:t>
        <a:bodyPr/>
        <a:lstStyle/>
        <a:p>
          <a:r>
            <a:rPr lang="en-US" dirty="0"/>
            <a:t>Based on Federal cost allocation policies and industry standards</a:t>
          </a:r>
        </a:p>
      </dgm:t>
    </dgm:pt>
    <dgm:pt modelId="{3984B2F1-528C-481B-92FA-8C8538106CCA}" type="parTrans" cxnId="{4E1A9E6A-35D8-4750-ABF0-75AF3DEC31CE}">
      <dgm:prSet/>
      <dgm:spPr/>
      <dgm:t>
        <a:bodyPr/>
        <a:lstStyle/>
        <a:p>
          <a:endParaRPr lang="en-US"/>
        </a:p>
      </dgm:t>
    </dgm:pt>
    <dgm:pt modelId="{72B9D33E-5744-4161-BF79-1D7C90311E0C}" type="sibTrans" cxnId="{4E1A9E6A-35D8-4750-ABF0-75AF3DEC31CE}">
      <dgm:prSet/>
      <dgm:spPr/>
      <dgm:t>
        <a:bodyPr/>
        <a:lstStyle/>
        <a:p>
          <a:endParaRPr lang="en-US"/>
        </a:p>
      </dgm:t>
    </dgm:pt>
    <dgm:pt modelId="{57B05591-A057-41DD-854A-DE0E8885A6D5}" type="pres">
      <dgm:prSet presAssocID="{F83A418C-9398-4ED3-A04D-D7B63FB1805D}" presName="diagram" presStyleCnt="0">
        <dgm:presLayoutVars>
          <dgm:dir/>
          <dgm:resizeHandles val="exact"/>
        </dgm:presLayoutVars>
      </dgm:prSet>
      <dgm:spPr/>
    </dgm:pt>
    <dgm:pt modelId="{68EFB57F-E98F-443F-8CCF-872795515909}" type="pres">
      <dgm:prSet presAssocID="{F19B27F5-9F96-4061-A4BA-B06F256BADCF}" presName="node" presStyleLbl="node1" presStyleIdx="0" presStyleCnt="3">
        <dgm:presLayoutVars>
          <dgm:bulletEnabled val="1"/>
        </dgm:presLayoutVars>
      </dgm:prSet>
      <dgm:spPr/>
    </dgm:pt>
    <dgm:pt modelId="{6017FA8A-F1D2-451F-82E2-339D320D39CA}" type="pres">
      <dgm:prSet presAssocID="{A92F6B79-9005-4512-A874-CEEEF5270E21}" presName="sibTrans" presStyleCnt="0"/>
      <dgm:spPr/>
    </dgm:pt>
    <dgm:pt modelId="{FDF211EF-D048-4783-8357-0D132B1C021F}" type="pres">
      <dgm:prSet presAssocID="{766A9FF7-93C6-4CE2-9630-C4B8FA21807D}" presName="node" presStyleLbl="node1" presStyleIdx="1" presStyleCnt="3">
        <dgm:presLayoutVars>
          <dgm:bulletEnabled val="1"/>
        </dgm:presLayoutVars>
      </dgm:prSet>
      <dgm:spPr/>
    </dgm:pt>
    <dgm:pt modelId="{D959940E-63EC-41EC-9920-35643F9F6FC2}" type="pres">
      <dgm:prSet presAssocID="{1CBDC87B-C5E9-40EC-8FD8-35311A829070}" presName="sibTrans" presStyleCnt="0"/>
      <dgm:spPr/>
    </dgm:pt>
    <dgm:pt modelId="{C9B7904B-2007-4DE4-8D05-6F9105B423D5}" type="pres">
      <dgm:prSet presAssocID="{9E84629F-00B4-4DB6-8F81-F9F00CFBE3B8}" presName="node" presStyleLbl="node1" presStyleIdx="2" presStyleCnt="3">
        <dgm:presLayoutVars>
          <dgm:bulletEnabled val="1"/>
        </dgm:presLayoutVars>
      </dgm:prSet>
      <dgm:spPr/>
    </dgm:pt>
  </dgm:ptLst>
  <dgm:cxnLst>
    <dgm:cxn modelId="{33FC1E39-27DF-44FF-97A8-45E7C4E6467D}" type="presOf" srcId="{766A9FF7-93C6-4CE2-9630-C4B8FA21807D}" destId="{FDF211EF-D048-4783-8357-0D132B1C021F}" srcOrd="0" destOrd="0" presId="urn:microsoft.com/office/officeart/2005/8/layout/default"/>
    <dgm:cxn modelId="{4E1A9E6A-35D8-4750-ABF0-75AF3DEC31CE}" srcId="{F83A418C-9398-4ED3-A04D-D7B63FB1805D}" destId="{9E84629F-00B4-4DB6-8F81-F9F00CFBE3B8}" srcOrd="2" destOrd="0" parTransId="{3984B2F1-528C-481B-92FA-8C8538106CCA}" sibTransId="{72B9D33E-5744-4161-BF79-1D7C90311E0C}"/>
    <dgm:cxn modelId="{2A9E014C-1D05-4DA1-92FB-51946F3B23AB}" type="presOf" srcId="{9E84629F-00B4-4DB6-8F81-F9F00CFBE3B8}" destId="{C9B7904B-2007-4DE4-8D05-6F9105B423D5}" srcOrd="0" destOrd="0" presId="urn:microsoft.com/office/officeart/2005/8/layout/default"/>
    <dgm:cxn modelId="{B7474386-1E81-4E1D-9DA1-2AD3780BFD83}" srcId="{F83A418C-9398-4ED3-A04D-D7B63FB1805D}" destId="{F19B27F5-9F96-4061-A4BA-B06F256BADCF}" srcOrd="0" destOrd="0" parTransId="{F7D0974E-64C7-40E3-832D-D331E25A3AB8}" sibTransId="{A92F6B79-9005-4512-A874-CEEEF5270E21}"/>
    <dgm:cxn modelId="{008D5796-AE14-44F8-A407-F6DFDB540285}" srcId="{F83A418C-9398-4ED3-A04D-D7B63FB1805D}" destId="{766A9FF7-93C6-4CE2-9630-C4B8FA21807D}" srcOrd="1" destOrd="0" parTransId="{B7BD90BC-3FCC-4768-B28B-32EE26DBB247}" sibTransId="{1CBDC87B-C5E9-40EC-8FD8-35311A829070}"/>
    <dgm:cxn modelId="{ABCA739B-5BF0-46B9-AA80-5622FC07992C}" type="presOf" srcId="{F19B27F5-9F96-4061-A4BA-B06F256BADCF}" destId="{68EFB57F-E98F-443F-8CCF-872795515909}" srcOrd="0" destOrd="0" presId="urn:microsoft.com/office/officeart/2005/8/layout/default"/>
    <dgm:cxn modelId="{9BA0EBDD-BF55-46FF-ACDB-A1263D56EC5B}" type="presOf" srcId="{F83A418C-9398-4ED3-A04D-D7B63FB1805D}" destId="{57B05591-A057-41DD-854A-DE0E8885A6D5}" srcOrd="0" destOrd="0" presId="urn:microsoft.com/office/officeart/2005/8/layout/default"/>
    <dgm:cxn modelId="{E3F43AFF-5823-4D7D-A4B6-29CF9CAD1F43}" type="presParOf" srcId="{57B05591-A057-41DD-854A-DE0E8885A6D5}" destId="{68EFB57F-E98F-443F-8CCF-872795515909}" srcOrd="0" destOrd="0" presId="urn:microsoft.com/office/officeart/2005/8/layout/default"/>
    <dgm:cxn modelId="{517D55D5-162E-4E43-AEDD-98BE06F9400A}" type="presParOf" srcId="{57B05591-A057-41DD-854A-DE0E8885A6D5}" destId="{6017FA8A-F1D2-451F-82E2-339D320D39CA}" srcOrd="1" destOrd="0" presId="urn:microsoft.com/office/officeart/2005/8/layout/default"/>
    <dgm:cxn modelId="{1C6BACFB-3F88-4FAF-BEA4-554812E260FF}" type="presParOf" srcId="{57B05591-A057-41DD-854A-DE0E8885A6D5}" destId="{FDF211EF-D048-4783-8357-0D132B1C021F}" srcOrd="2" destOrd="0" presId="urn:microsoft.com/office/officeart/2005/8/layout/default"/>
    <dgm:cxn modelId="{D741BC5E-F70F-4352-A42C-B5DB165D9A1B}" type="presParOf" srcId="{57B05591-A057-41DD-854A-DE0E8885A6D5}" destId="{D959940E-63EC-41EC-9920-35643F9F6FC2}" srcOrd="3" destOrd="0" presId="urn:microsoft.com/office/officeart/2005/8/layout/default"/>
    <dgm:cxn modelId="{C33EEAA5-7E48-4DEE-9503-922A641CE31B}" type="presParOf" srcId="{57B05591-A057-41DD-854A-DE0E8885A6D5}" destId="{C9B7904B-2007-4DE4-8D05-6F9105B423D5}"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25B88FA-262D-40F8-93B5-D4369430A7D5}" type="doc">
      <dgm:prSet loTypeId="urn:microsoft.com/office/officeart/2016/7/layout/VerticalHollowActionList" loCatId="List" qsTypeId="urn:microsoft.com/office/officeart/2005/8/quickstyle/simple2" qsCatId="simple" csTypeId="urn:microsoft.com/office/officeart/2005/8/colors/accent3_2" csCatId="accent3" phldr="1"/>
      <dgm:spPr/>
      <dgm:t>
        <a:bodyPr/>
        <a:lstStyle/>
        <a:p>
          <a:endParaRPr lang="en-US"/>
        </a:p>
      </dgm:t>
    </dgm:pt>
    <dgm:pt modelId="{63583D0D-8DBC-473B-82C2-0AFB79D62840}">
      <dgm:prSet/>
      <dgm:spPr/>
      <dgm:t>
        <a:bodyPr/>
        <a:lstStyle/>
        <a:p>
          <a:r>
            <a:rPr lang="en-US" dirty="0"/>
            <a:t>Make</a:t>
          </a:r>
        </a:p>
      </dgm:t>
    </dgm:pt>
    <dgm:pt modelId="{83D28DF2-6A0A-4C73-8B39-605135482408}" type="parTrans" cxnId="{80D33845-3DD6-4141-B431-B4EE0CE3CB81}">
      <dgm:prSet/>
      <dgm:spPr/>
      <dgm:t>
        <a:bodyPr/>
        <a:lstStyle/>
        <a:p>
          <a:endParaRPr lang="en-US"/>
        </a:p>
      </dgm:t>
    </dgm:pt>
    <dgm:pt modelId="{FD0E83AD-0852-4F89-91FB-47F65A0C1559}" type="sibTrans" cxnId="{80D33845-3DD6-4141-B431-B4EE0CE3CB81}">
      <dgm:prSet/>
      <dgm:spPr/>
      <dgm:t>
        <a:bodyPr/>
        <a:lstStyle/>
        <a:p>
          <a:endParaRPr lang="en-US"/>
        </a:p>
      </dgm:t>
    </dgm:pt>
    <dgm:pt modelId="{D261A449-97AB-433F-99FC-A63BBA36CDBF}">
      <dgm:prSet custT="1"/>
      <dgm:spPr/>
      <dgm:t>
        <a:bodyPr/>
        <a:lstStyle/>
        <a:p>
          <a:r>
            <a:rPr lang="en-US" sz="1400" dirty="0">
              <a:solidFill>
                <a:schemeClr val="tx1"/>
              </a:solidFill>
            </a:rPr>
            <a:t>Make two copies of the UCM spreadsheet file</a:t>
          </a:r>
        </a:p>
      </dgm:t>
    </dgm:pt>
    <dgm:pt modelId="{399EA830-F853-41E3-B155-CFE6FF7D18B7}" type="parTrans" cxnId="{02F37E3E-0A48-4A98-AEE0-B14A788DCA6F}">
      <dgm:prSet/>
      <dgm:spPr/>
      <dgm:t>
        <a:bodyPr/>
        <a:lstStyle/>
        <a:p>
          <a:endParaRPr lang="en-US"/>
        </a:p>
      </dgm:t>
    </dgm:pt>
    <dgm:pt modelId="{AFF7E4BD-E8CF-431F-B66E-9A540772E504}" type="sibTrans" cxnId="{02F37E3E-0A48-4A98-AEE0-B14A788DCA6F}">
      <dgm:prSet/>
      <dgm:spPr/>
      <dgm:t>
        <a:bodyPr/>
        <a:lstStyle/>
        <a:p>
          <a:endParaRPr lang="en-US"/>
        </a:p>
      </dgm:t>
    </dgm:pt>
    <dgm:pt modelId="{C52F296F-A256-472F-9281-DEE31E5C88BF}">
      <dgm:prSet/>
      <dgm:spPr/>
      <dgm:t>
        <a:bodyPr/>
        <a:lstStyle/>
        <a:p>
          <a:r>
            <a:rPr lang="en-US" dirty="0"/>
            <a:t>Don’t override</a:t>
          </a:r>
        </a:p>
      </dgm:t>
    </dgm:pt>
    <dgm:pt modelId="{2A5C0194-F3D7-4EF3-9AFF-07F5A5C1784A}" type="parTrans" cxnId="{3BAABC70-F917-43AD-B4F0-FCA66066D5D6}">
      <dgm:prSet/>
      <dgm:spPr/>
      <dgm:t>
        <a:bodyPr/>
        <a:lstStyle/>
        <a:p>
          <a:endParaRPr lang="en-US"/>
        </a:p>
      </dgm:t>
    </dgm:pt>
    <dgm:pt modelId="{555CFDE6-750E-4CF7-854A-6056C51EBDAD}" type="sibTrans" cxnId="{3BAABC70-F917-43AD-B4F0-FCA66066D5D6}">
      <dgm:prSet/>
      <dgm:spPr/>
      <dgm:t>
        <a:bodyPr/>
        <a:lstStyle/>
        <a:p>
          <a:endParaRPr lang="en-US"/>
        </a:p>
      </dgm:t>
    </dgm:pt>
    <dgm:pt modelId="{5FAFEA43-04A8-49FF-8DB1-18C6AE81C93F}">
      <dgm:prSet custT="1"/>
      <dgm:spPr/>
      <dgm:t>
        <a:bodyPr/>
        <a:lstStyle/>
        <a:p>
          <a:r>
            <a:rPr lang="en-US" sz="1400" dirty="0">
              <a:solidFill>
                <a:schemeClr val="tx1"/>
              </a:solidFill>
            </a:rPr>
            <a:t>Don’t override formulas (Salary increase &amp; fringes exceptions)</a:t>
          </a:r>
        </a:p>
      </dgm:t>
    </dgm:pt>
    <dgm:pt modelId="{C552DEDC-A342-43C1-9AC3-F1A674B27E12}" type="parTrans" cxnId="{63DC660C-C8B1-47C7-90FE-7D6868985267}">
      <dgm:prSet/>
      <dgm:spPr/>
      <dgm:t>
        <a:bodyPr/>
        <a:lstStyle/>
        <a:p>
          <a:endParaRPr lang="en-US"/>
        </a:p>
      </dgm:t>
    </dgm:pt>
    <dgm:pt modelId="{52AE1B0D-13FC-482D-A83C-884E943E26DA}" type="sibTrans" cxnId="{63DC660C-C8B1-47C7-90FE-7D6868985267}">
      <dgm:prSet/>
      <dgm:spPr/>
      <dgm:t>
        <a:bodyPr/>
        <a:lstStyle/>
        <a:p>
          <a:endParaRPr lang="en-US"/>
        </a:p>
      </dgm:t>
    </dgm:pt>
    <dgm:pt modelId="{5FB3164F-F826-436E-95B6-37F14920B8BE}">
      <dgm:prSet/>
      <dgm:spPr/>
      <dgm:t>
        <a:bodyPr/>
        <a:lstStyle/>
        <a:p>
          <a:r>
            <a:rPr lang="en-US" dirty="0"/>
            <a:t>Pare down</a:t>
          </a:r>
        </a:p>
      </dgm:t>
    </dgm:pt>
    <dgm:pt modelId="{AEA66552-0B82-4CAF-BC81-A384DE67732D}" type="parTrans" cxnId="{B03156F0-874E-4D29-B305-E17350377C48}">
      <dgm:prSet/>
      <dgm:spPr/>
      <dgm:t>
        <a:bodyPr/>
        <a:lstStyle/>
        <a:p>
          <a:endParaRPr lang="en-US"/>
        </a:p>
      </dgm:t>
    </dgm:pt>
    <dgm:pt modelId="{D87DDC34-4AFB-4B23-A76A-36614245F825}" type="sibTrans" cxnId="{B03156F0-874E-4D29-B305-E17350377C48}">
      <dgm:prSet/>
      <dgm:spPr/>
      <dgm:t>
        <a:bodyPr/>
        <a:lstStyle/>
        <a:p>
          <a:endParaRPr lang="en-US"/>
        </a:p>
      </dgm:t>
    </dgm:pt>
    <dgm:pt modelId="{6E0C2C74-4B60-47FC-92A6-A50AFEB881C3}">
      <dgm:prSet custT="1"/>
      <dgm:spPr/>
      <dgm:t>
        <a:bodyPr/>
        <a:lstStyle/>
        <a:p>
          <a:r>
            <a:rPr lang="en-US" sz="1400" dirty="0">
              <a:solidFill>
                <a:schemeClr val="tx1"/>
              </a:solidFill>
            </a:rPr>
            <a:t>Pare down spreadsheets by hiding columns and rows (but not the end ones)</a:t>
          </a:r>
        </a:p>
      </dgm:t>
    </dgm:pt>
    <dgm:pt modelId="{72CDFD0C-26F8-4C3B-BD80-D6248DDD7531}" type="parTrans" cxnId="{2C365703-7652-44D8-ACC2-373AD3FF3362}">
      <dgm:prSet/>
      <dgm:spPr/>
      <dgm:t>
        <a:bodyPr/>
        <a:lstStyle/>
        <a:p>
          <a:endParaRPr lang="en-US"/>
        </a:p>
      </dgm:t>
    </dgm:pt>
    <dgm:pt modelId="{3B0E70AE-9677-4201-9EA6-E147DCF95898}" type="sibTrans" cxnId="{2C365703-7652-44D8-ACC2-373AD3FF3362}">
      <dgm:prSet/>
      <dgm:spPr/>
      <dgm:t>
        <a:bodyPr/>
        <a:lstStyle/>
        <a:p>
          <a:endParaRPr lang="en-US"/>
        </a:p>
      </dgm:t>
    </dgm:pt>
    <dgm:pt modelId="{150D5544-029B-4D98-9E97-86BA8B2B84AD}">
      <dgm:prSet/>
      <dgm:spPr/>
      <dgm:t>
        <a:bodyPr/>
        <a:lstStyle/>
        <a:p>
          <a:r>
            <a:rPr lang="en-US" dirty="0"/>
            <a:t>Don’t duplicate</a:t>
          </a:r>
        </a:p>
      </dgm:t>
    </dgm:pt>
    <dgm:pt modelId="{863A1786-A25D-4378-AE3E-03B499F8170C}" type="parTrans" cxnId="{D0B434BA-58AF-4077-BDB8-9EDC1DA6BC4E}">
      <dgm:prSet/>
      <dgm:spPr/>
      <dgm:t>
        <a:bodyPr/>
        <a:lstStyle/>
        <a:p>
          <a:endParaRPr lang="en-US"/>
        </a:p>
      </dgm:t>
    </dgm:pt>
    <dgm:pt modelId="{3DCDFC98-BBC0-4807-B0FD-0B6E219FC6A0}" type="sibTrans" cxnId="{D0B434BA-58AF-4077-BDB8-9EDC1DA6BC4E}">
      <dgm:prSet/>
      <dgm:spPr/>
      <dgm:t>
        <a:bodyPr/>
        <a:lstStyle/>
        <a:p>
          <a:endParaRPr lang="en-US"/>
        </a:p>
      </dgm:t>
    </dgm:pt>
    <dgm:pt modelId="{FCA71AF0-DA6F-40DD-8D8B-6058863F220A}">
      <dgm:prSet custT="1"/>
      <dgm:spPr/>
      <dgm:t>
        <a:bodyPr/>
        <a:lstStyle/>
        <a:p>
          <a:r>
            <a:rPr lang="en-US" sz="1400" dirty="0">
              <a:solidFill>
                <a:schemeClr val="tx1"/>
              </a:solidFill>
            </a:rPr>
            <a:t>If service is the same but different funding sources, don’t need to create more than one service column</a:t>
          </a:r>
        </a:p>
      </dgm:t>
    </dgm:pt>
    <dgm:pt modelId="{071BD59E-C81E-4A5B-A577-50B5071D713E}" type="parTrans" cxnId="{DCAB3F4A-9FB0-4CA1-879D-887050DFC4EC}">
      <dgm:prSet/>
      <dgm:spPr/>
      <dgm:t>
        <a:bodyPr/>
        <a:lstStyle/>
        <a:p>
          <a:endParaRPr lang="en-US"/>
        </a:p>
      </dgm:t>
    </dgm:pt>
    <dgm:pt modelId="{0CFD0665-A049-4A64-AE50-25795D3293F9}" type="sibTrans" cxnId="{DCAB3F4A-9FB0-4CA1-879D-887050DFC4EC}">
      <dgm:prSet/>
      <dgm:spPr/>
      <dgm:t>
        <a:bodyPr/>
        <a:lstStyle/>
        <a:p>
          <a:endParaRPr lang="en-US"/>
        </a:p>
      </dgm:t>
    </dgm:pt>
    <dgm:pt modelId="{B210E25E-1E9F-49DC-AB78-8A0912D715DF}">
      <dgm:prSet/>
      <dgm:spPr/>
      <dgm:t>
        <a:bodyPr/>
        <a:lstStyle/>
        <a:p>
          <a:r>
            <a:rPr lang="en-US" dirty="0"/>
            <a:t>Display</a:t>
          </a:r>
        </a:p>
      </dgm:t>
    </dgm:pt>
    <dgm:pt modelId="{A1C2915D-5ACC-44B4-B072-A35D51350D26}" type="parTrans" cxnId="{B8456338-E879-4F17-9E9B-3A913D1A8753}">
      <dgm:prSet/>
      <dgm:spPr/>
      <dgm:t>
        <a:bodyPr/>
        <a:lstStyle/>
        <a:p>
          <a:endParaRPr lang="en-US"/>
        </a:p>
      </dgm:t>
    </dgm:pt>
    <dgm:pt modelId="{A912C84A-47BD-4C42-9555-8FE4424060EF}" type="sibTrans" cxnId="{B8456338-E879-4F17-9E9B-3A913D1A8753}">
      <dgm:prSet/>
      <dgm:spPr/>
      <dgm:t>
        <a:bodyPr/>
        <a:lstStyle/>
        <a:p>
          <a:endParaRPr lang="en-US"/>
        </a:p>
      </dgm:t>
    </dgm:pt>
    <dgm:pt modelId="{9BE07098-7360-4A51-B2F4-C0831EEBCD9B}">
      <dgm:prSet custT="1"/>
      <dgm:spPr/>
      <dgm:t>
        <a:bodyPr/>
        <a:lstStyle/>
        <a:p>
          <a:r>
            <a:rPr lang="en-US" sz="1400" dirty="0">
              <a:solidFill>
                <a:schemeClr val="tx1"/>
              </a:solidFill>
            </a:rPr>
            <a:t>Display either all agency costs or just DOEA funded costs (recommend all)</a:t>
          </a:r>
        </a:p>
      </dgm:t>
    </dgm:pt>
    <dgm:pt modelId="{3FDC9385-0D8E-4488-9033-08EE6BFB0C8A}" type="parTrans" cxnId="{13500C6C-300C-4E07-88C7-182E64A16618}">
      <dgm:prSet/>
      <dgm:spPr/>
      <dgm:t>
        <a:bodyPr/>
        <a:lstStyle/>
        <a:p>
          <a:endParaRPr lang="en-US"/>
        </a:p>
      </dgm:t>
    </dgm:pt>
    <dgm:pt modelId="{53047DE2-96D5-41CC-9564-72A5250B9826}" type="sibTrans" cxnId="{13500C6C-300C-4E07-88C7-182E64A16618}">
      <dgm:prSet/>
      <dgm:spPr/>
      <dgm:t>
        <a:bodyPr/>
        <a:lstStyle/>
        <a:p>
          <a:endParaRPr lang="en-US"/>
        </a:p>
      </dgm:t>
    </dgm:pt>
    <dgm:pt modelId="{15ACF563-A468-46DB-B547-77B1224B77D7}">
      <dgm:prSet custT="1"/>
      <dgm:spPr/>
      <dgm:t>
        <a:bodyPr/>
        <a:lstStyle/>
        <a:p>
          <a:r>
            <a:rPr lang="en-US" sz="1400" dirty="0">
              <a:solidFill>
                <a:schemeClr val="tx1"/>
              </a:solidFill>
            </a:rPr>
            <a:t>If just DOEA, do not include all overhead &amp; admin costs!</a:t>
          </a:r>
        </a:p>
      </dgm:t>
    </dgm:pt>
    <dgm:pt modelId="{95279AB9-9E24-4201-8334-FED71E4340CF}" type="parTrans" cxnId="{038AD9F0-C230-4FCB-A0E7-8368D5C8CF2C}">
      <dgm:prSet/>
      <dgm:spPr/>
      <dgm:t>
        <a:bodyPr/>
        <a:lstStyle/>
        <a:p>
          <a:endParaRPr lang="en-US"/>
        </a:p>
      </dgm:t>
    </dgm:pt>
    <dgm:pt modelId="{0CEB84D8-E7B3-4773-9F96-24D0BDF8B111}" type="sibTrans" cxnId="{038AD9F0-C230-4FCB-A0E7-8368D5C8CF2C}">
      <dgm:prSet/>
      <dgm:spPr/>
      <dgm:t>
        <a:bodyPr/>
        <a:lstStyle/>
        <a:p>
          <a:endParaRPr lang="en-US"/>
        </a:p>
      </dgm:t>
    </dgm:pt>
    <dgm:pt modelId="{5CA58894-AD41-4336-8D2A-A8CCE4510456}" type="pres">
      <dgm:prSet presAssocID="{F25B88FA-262D-40F8-93B5-D4369430A7D5}" presName="Name0" presStyleCnt="0">
        <dgm:presLayoutVars>
          <dgm:dir/>
          <dgm:animLvl val="lvl"/>
          <dgm:resizeHandles val="exact"/>
        </dgm:presLayoutVars>
      </dgm:prSet>
      <dgm:spPr/>
    </dgm:pt>
    <dgm:pt modelId="{007FE8D1-D01C-4468-AF40-B29ED89FB1D6}" type="pres">
      <dgm:prSet presAssocID="{63583D0D-8DBC-473B-82C2-0AFB79D62840}" presName="linNode" presStyleCnt="0"/>
      <dgm:spPr/>
    </dgm:pt>
    <dgm:pt modelId="{E3AB9EBE-1F97-4572-8A83-23CD77BFC8FE}" type="pres">
      <dgm:prSet presAssocID="{63583D0D-8DBC-473B-82C2-0AFB79D62840}" presName="parentText" presStyleLbl="solidFgAcc1" presStyleIdx="0" presStyleCnt="5">
        <dgm:presLayoutVars>
          <dgm:chMax val="1"/>
          <dgm:bulletEnabled/>
        </dgm:presLayoutVars>
      </dgm:prSet>
      <dgm:spPr/>
    </dgm:pt>
    <dgm:pt modelId="{716EB2C0-3166-4066-A010-928FBA858E2A}" type="pres">
      <dgm:prSet presAssocID="{63583D0D-8DBC-473B-82C2-0AFB79D62840}" presName="descendantText" presStyleLbl="alignNode1" presStyleIdx="0" presStyleCnt="5">
        <dgm:presLayoutVars>
          <dgm:bulletEnabled/>
        </dgm:presLayoutVars>
      </dgm:prSet>
      <dgm:spPr/>
    </dgm:pt>
    <dgm:pt modelId="{B11C2486-9EE7-413A-94A3-DAF2953884E9}" type="pres">
      <dgm:prSet presAssocID="{FD0E83AD-0852-4F89-91FB-47F65A0C1559}" presName="sp" presStyleCnt="0"/>
      <dgm:spPr/>
    </dgm:pt>
    <dgm:pt modelId="{743A76EC-05EF-4F04-921E-B4C1AF78CD12}" type="pres">
      <dgm:prSet presAssocID="{C52F296F-A256-472F-9281-DEE31E5C88BF}" presName="linNode" presStyleCnt="0"/>
      <dgm:spPr/>
    </dgm:pt>
    <dgm:pt modelId="{0C9C1EC0-42D0-48A3-AF1E-EE38D99529BE}" type="pres">
      <dgm:prSet presAssocID="{C52F296F-A256-472F-9281-DEE31E5C88BF}" presName="parentText" presStyleLbl="solidFgAcc1" presStyleIdx="1" presStyleCnt="5" custLinFactNeighborX="11" custLinFactNeighborY="119">
        <dgm:presLayoutVars>
          <dgm:chMax val="1"/>
          <dgm:bulletEnabled/>
        </dgm:presLayoutVars>
      </dgm:prSet>
      <dgm:spPr/>
    </dgm:pt>
    <dgm:pt modelId="{19621E15-BB23-4D6E-90D7-70EF8A2BD9FC}" type="pres">
      <dgm:prSet presAssocID="{C52F296F-A256-472F-9281-DEE31E5C88BF}" presName="descendantText" presStyleLbl="alignNode1" presStyleIdx="1" presStyleCnt="5">
        <dgm:presLayoutVars>
          <dgm:bulletEnabled/>
        </dgm:presLayoutVars>
      </dgm:prSet>
      <dgm:spPr/>
    </dgm:pt>
    <dgm:pt modelId="{A65D092D-A8B6-45E4-865F-5168EC7B2D40}" type="pres">
      <dgm:prSet presAssocID="{555CFDE6-750E-4CF7-854A-6056C51EBDAD}" presName="sp" presStyleCnt="0"/>
      <dgm:spPr/>
    </dgm:pt>
    <dgm:pt modelId="{DE58B5D5-4F34-4E14-B0E9-ECA7B8E718AF}" type="pres">
      <dgm:prSet presAssocID="{5FB3164F-F826-436E-95B6-37F14920B8BE}" presName="linNode" presStyleCnt="0"/>
      <dgm:spPr/>
    </dgm:pt>
    <dgm:pt modelId="{B38982B7-DC63-4B7D-B2D6-D2E8BE40021D}" type="pres">
      <dgm:prSet presAssocID="{5FB3164F-F826-436E-95B6-37F14920B8BE}" presName="parentText" presStyleLbl="solidFgAcc1" presStyleIdx="2" presStyleCnt="5">
        <dgm:presLayoutVars>
          <dgm:chMax val="1"/>
          <dgm:bulletEnabled/>
        </dgm:presLayoutVars>
      </dgm:prSet>
      <dgm:spPr/>
    </dgm:pt>
    <dgm:pt modelId="{CC37D477-95C9-4D78-BDEF-21CB9B014D51}" type="pres">
      <dgm:prSet presAssocID="{5FB3164F-F826-436E-95B6-37F14920B8BE}" presName="descendantText" presStyleLbl="alignNode1" presStyleIdx="2" presStyleCnt="5">
        <dgm:presLayoutVars>
          <dgm:bulletEnabled/>
        </dgm:presLayoutVars>
      </dgm:prSet>
      <dgm:spPr/>
    </dgm:pt>
    <dgm:pt modelId="{86DBF5EC-3D62-4FF9-A5CD-5A7A154A4C20}" type="pres">
      <dgm:prSet presAssocID="{D87DDC34-4AFB-4B23-A76A-36614245F825}" presName="sp" presStyleCnt="0"/>
      <dgm:spPr/>
    </dgm:pt>
    <dgm:pt modelId="{FCAE348B-9DE9-4E42-A825-5FA9FCCDCECC}" type="pres">
      <dgm:prSet presAssocID="{150D5544-029B-4D98-9E97-86BA8B2B84AD}" presName="linNode" presStyleCnt="0"/>
      <dgm:spPr/>
    </dgm:pt>
    <dgm:pt modelId="{629A0AA4-C34B-446F-8E80-85076144FD9A}" type="pres">
      <dgm:prSet presAssocID="{150D5544-029B-4D98-9E97-86BA8B2B84AD}" presName="parentText" presStyleLbl="solidFgAcc1" presStyleIdx="3" presStyleCnt="5">
        <dgm:presLayoutVars>
          <dgm:chMax val="1"/>
          <dgm:bulletEnabled/>
        </dgm:presLayoutVars>
      </dgm:prSet>
      <dgm:spPr/>
    </dgm:pt>
    <dgm:pt modelId="{FBFBAD1D-7BD6-4E4A-8321-E70D33C16938}" type="pres">
      <dgm:prSet presAssocID="{150D5544-029B-4D98-9E97-86BA8B2B84AD}" presName="descendantText" presStyleLbl="alignNode1" presStyleIdx="3" presStyleCnt="5">
        <dgm:presLayoutVars>
          <dgm:bulletEnabled/>
        </dgm:presLayoutVars>
      </dgm:prSet>
      <dgm:spPr/>
    </dgm:pt>
    <dgm:pt modelId="{531FDDDC-561D-4AFE-BC93-D58F1DBF425B}" type="pres">
      <dgm:prSet presAssocID="{3DCDFC98-BBC0-4807-B0FD-0B6E219FC6A0}" presName="sp" presStyleCnt="0"/>
      <dgm:spPr/>
    </dgm:pt>
    <dgm:pt modelId="{6D018D0A-72FD-4D2E-BDFA-947AA3059645}" type="pres">
      <dgm:prSet presAssocID="{B210E25E-1E9F-49DC-AB78-8A0912D715DF}" presName="linNode" presStyleCnt="0"/>
      <dgm:spPr/>
    </dgm:pt>
    <dgm:pt modelId="{3EA17BDE-7F6A-4BD0-90FC-41A8D1A50E71}" type="pres">
      <dgm:prSet presAssocID="{B210E25E-1E9F-49DC-AB78-8A0912D715DF}" presName="parentText" presStyleLbl="solidFgAcc1" presStyleIdx="4" presStyleCnt="5">
        <dgm:presLayoutVars>
          <dgm:chMax val="1"/>
          <dgm:bulletEnabled/>
        </dgm:presLayoutVars>
      </dgm:prSet>
      <dgm:spPr/>
    </dgm:pt>
    <dgm:pt modelId="{C8A9BF10-039D-4B9B-89B7-74A4426F7254}" type="pres">
      <dgm:prSet presAssocID="{B210E25E-1E9F-49DC-AB78-8A0912D715DF}" presName="descendantText" presStyleLbl="alignNode1" presStyleIdx="4" presStyleCnt="5">
        <dgm:presLayoutVars>
          <dgm:bulletEnabled/>
        </dgm:presLayoutVars>
      </dgm:prSet>
      <dgm:spPr/>
    </dgm:pt>
  </dgm:ptLst>
  <dgm:cxnLst>
    <dgm:cxn modelId="{2C365703-7652-44D8-ACC2-373AD3FF3362}" srcId="{5FB3164F-F826-436E-95B6-37F14920B8BE}" destId="{6E0C2C74-4B60-47FC-92A6-A50AFEB881C3}" srcOrd="0" destOrd="0" parTransId="{72CDFD0C-26F8-4C3B-BD80-D6248DDD7531}" sibTransId="{3B0E70AE-9677-4201-9EA6-E147DCF95898}"/>
    <dgm:cxn modelId="{63DC660C-C8B1-47C7-90FE-7D6868985267}" srcId="{C52F296F-A256-472F-9281-DEE31E5C88BF}" destId="{5FAFEA43-04A8-49FF-8DB1-18C6AE81C93F}" srcOrd="0" destOrd="0" parTransId="{C552DEDC-A342-43C1-9AC3-F1A674B27E12}" sibTransId="{52AE1B0D-13FC-482D-A83C-884E943E26DA}"/>
    <dgm:cxn modelId="{B8456338-E879-4F17-9E9B-3A913D1A8753}" srcId="{F25B88FA-262D-40F8-93B5-D4369430A7D5}" destId="{B210E25E-1E9F-49DC-AB78-8A0912D715DF}" srcOrd="4" destOrd="0" parTransId="{A1C2915D-5ACC-44B4-B072-A35D51350D26}" sibTransId="{A912C84A-47BD-4C42-9555-8FE4424060EF}"/>
    <dgm:cxn modelId="{34EAAF3B-EEA8-447C-8424-09876393F84D}" type="presOf" srcId="{150D5544-029B-4D98-9E97-86BA8B2B84AD}" destId="{629A0AA4-C34B-446F-8E80-85076144FD9A}" srcOrd="0" destOrd="0" presId="urn:microsoft.com/office/officeart/2016/7/layout/VerticalHollowActionList"/>
    <dgm:cxn modelId="{67E9FB3D-008C-426A-A6F4-A24072B4D2AF}" type="presOf" srcId="{63583D0D-8DBC-473B-82C2-0AFB79D62840}" destId="{E3AB9EBE-1F97-4572-8A83-23CD77BFC8FE}" srcOrd="0" destOrd="0" presId="urn:microsoft.com/office/officeart/2016/7/layout/VerticalHollowActionList"/>
    <dgm:cxn modelId="{02F37E3E-0A48-4A98-AEE0-B14A788DCA6F}" srcId="{63583D0D-8DBC-473B-82C2-0AFB79D62840}" destId="{D261A449-97AB-433F-99FC-A63BBA36CDBF}" srcOrd="0" destOrd="0" parTransId="{399EA830-F853-41E3-B155-CFE6FF7D18B7}" sibTransId="{AFF7E4BD-E8CF-431F-B66E-9A540772E504}"/>
    <dgm:cxn modelId="{9AA11863-CB23-4231-A091-1AB5DCDB5954}" type="presOf" srcId="{FCA71AF0-DA6F-40DD-8D8B-6058863F220A}" destId="{FBFBAD1D-7BD6-4E4A-8321-E70D33C16938}" srcOrd="0" destOrd="0" presId="urn:microsoft.com/office/officeart/2016/7/layout/VerticalHollowActionList"/>
    <dgm:cxn modelId="{80D33845-3DD6-4141-B431-B4EE0CE3CB81}" srcId="{F25B88FA-262D-40F8-93B5-D4369430A7D5}" destId="{63583D0D-8DBC-473B-82C2-0AFB79D62840}" srcOrd="0" destOrd="0" parTransId="{83D28DF2-6A0A-4C73-8B39-605135482408}" sibTransId="{FD0E83AD-0852-4F89-91FB-47F65A0C1559}"/>
    <dgm:cxn modelId="{DCAB3F4A-9FB0-4CA1-879D-887050DFC4EC}" srcId="{150D5544-029B-4D98-9E97-86BA8B2B84AD}" destId="{FCA71AF0-DA6F-40DD-8D8B-6058863F220A}" srcOrd="0" destOrd="0" parTransId="{071BD59E-C81E-4A5B-A577-50B5071D713E}" sibTransId="{0CFD0665-A049-4A64-AE50-25795D3293F9}"/>
    <dgm:cxn modelId="{13500C6C-300C-4E07-88C7-182E64A16618}" srcId="{B210E25E-1E9F-49DC-AB78-8A0912D715DF}" destId="{9BE07098-7360-4A51-B2F4-C0831EEBCD9B}" srcOrd="0" destOrd="0" parTransId="{3FDC9385-0D8E-4488-9033-08EE6BFB0C8A}" sibTransId="{53047DE2-96D5-41CC-9564-72A5250B9826}"/>
    <dgm:cxn modelId="{3FA41E4D-C847-4F0F-8835-40F7824B3CEA}" type="presOf" srcId="{F25B88FA-262D-40F8-93B5-D4369430A7D5}" destId="{5CA58894-AD41-4336-8D2A-A8CCE4510456}" srcOrd="0" destOrd="0" presId="urn:microsoft.com/office/officeart/2016/7/layout/VerticalHollowActionList"/>
    <dgm:cxn modelId="{3BAABC70-F917-43AD-B4F0-FCA66066D5D6}" srcId="{F25B88FA-262D-40F8-93B5-D4369430A7D5}" destId="{C52F296F-A256-472F-9281-DEE31E5C88BF}" srcOrd="1" destOrd="0" parTransId="{2A5C0194-F3D7-4EF3-9AFF-07F5A5C1784A}" sibTransId="{555CFDE6-750E-4CF7-854A-6056C51EBDAD}"/>
    <dgm:cxn modelId="{88DCB475-BFB0-4B95-9698-7427BE7E0AF1}" type="presOf" srcId="{B210E25E-1E9F-49DC-AB78-8A0912D715DF}" destId="{3EA17BDE-7F6A-4BD0-90FC-41A8D1A50E71}" srcOrd="0" destOrd="0" presId="urn:microsoft.com/office/officeart/2016/7/layout/VerticalHollowActionList"/>
    <dgm:cxn modelId="{439664A3-3A15-40B7-8684-ECF189FF16B1}" type="presOf" srcId="{15ACF563-A468-46DB-B547-77B1224B77D7}" destId="{C8A9BF10-039D-4B9B-89B7-74A4426F7254}" srcOrd="0" destOrd="1" presId="urn:microsoft.com/office/officeart/2016/7/layout/VerticalHollowActionList"/>
    <dgm:cxn modelId="{D0B434BA-58AF-4077-BDB8-9EDC1DA6BC4E}" srcId="{F25B88FA-262D-40F8-93B5-D4369430A7D5}" destId="{150D5544-029B-4D98-9E97-86BA8B2B84AD}" srcOrd="3" destOrd="0" parTransId="{863A1786-A25D-4378-AE3E-03B499F8170C}" sibTransId="{3DCDFC98-BBC0-4807-B0FD-0B6E219FC6A0}"/>
    <dgm:cxn modelId="{C201B4C2-34F1-4A4A-B949-9D7AB2467A15}" type="presOf" srcId="{9BE07098-7360-4A51-B2F4-C0831EEBCD9B}" destId="{C8A9BF10-039D-4B9B-89B7-74A4426F7254}" srcOrd="0" destOrd="0" presId="urn:microsoft.com/office/officeart/2016/7/layout/VerticalHollowActionList"/>
    <dgm:cxn modelId="{9A65B5C7-ACC1-4002-A4DC-2597F8926F36}" type="presOf" srcId="{D261A449-97AB-433F-99FC-A63BBA36CDBF}" destId="{716EB2C0-3166-4066-A010-928FBA858E2A}" srcOrd="0" destOrd="0" presId="urn:microsoft.com/office/officeart/2016/7/layout/VerticalHollowActionList"/>
    <dgm:cxn modelId="{165D05D4-6D20-4BD0-928A-17FB3F30F5C7}" type="presOf" srcId="{5FAFEA43-04A8-49FF-8DB1-18C6AE81C93F}" destId="{19621E15-BB23-4D6E-90D7-70EF8A2BD9FC}" srcOrd="0" destOrd="0" presId="urn:microsoft.com/office/officeart/2016/7/layout/VerticalHollowActionList"/>
    <dgm:cxn modelId="{A854A0D8-5BED-41E8-87A0-F59499DAFA08}" type="presOf" srcId="{6E0C2C74-4B60-47FC-92A6-A50AFEB881C3}" destId="{CC37D477-95C9-4D78-BDEF-21CB9B014D51}" srcOrd="0" destOrd="0" presId="urn:microsoft.com/office/officeart/2016/7/layout/VerticalHollowActionList"/>
    <dgm:cxn modelId="{D9C681DC-5C2B-403B-A53A-DDAC5BF93BF2}" type="presOf" srcId="{C52F296F-A256-472F-9281-DEE31E5C88BF}" destId="{0C9C1EC0-42D0-48A3-AF1E-EE38D99529BE}" srcOrd="0" destOrd="0" presId="urn:microsoft.com/office/officeart/2016/7/layout/VerticalHollowActionList"/>
    <dgm:cxn modelId="{B03156F0-874E-4D29-B305-E17350377C48}" srcId="{F25B88FA-262D-40F8-93B5-D4369430A7D5}" destId="{5FB3164F-F826-436E-95B6-37F14920B8BE}" srcOrd="2" destOrd="0" parTransId="{AEA66552-0B82-4CAF-BC81-A384DE67732D}" sibTransId="{D87DDC34-4AFB-4B23-A76A-36614245F825}"/>
    <dgm:cxn modelId="{038AD9F0-C230-4FCB-A0E7-8368D5C8CF2C}" srcId="{9BE07098-7360-4A51-B2F4-C0831EEBCD9B}" destId="{15ACF563-A468-46DB-B547-77B1224B77D7}" srcOrd="0" destOrd="0" parTransId="{95279AB9-9E24-4201-8334-FED71E4340CF}" sibTransId="{0CEB84D8-E7B3-4773-9F96-24D0BDF8B111}"/>
    <dgm:cxn modelId="{53BE65FA-B697-4F74-9DCB-CC582322C0D5}" type="presOf" srcId="{5FB3164F-F826-436E-95B6-37F14920B8BE}" destId="{B38982B7-DC63-4B7D-B2D6-D2E8BE40021D}" srcOrd="0" destOrd="0" presId="urn:microsoft.com/office/officeart/2016/7/layout/VerticalHollowActionList"/>
    <dgm:cxn modelId="{3CAFD7F6-5A95-43A2-8197-559DF0486D32}" type="presParOf" srcId="{5CA58894-AD41-4336-8D2A-A8CCE4510456}" destId="{007FE8D1-D01C-4468-AF40-B29ED89FB1D6}" srcOrd="0" destOrd="0" presId="urn:microsoft.com/office/officeart/2016/7/layout/VerticalHollowActionList"/>
    <dgm:cxn modelId="{68CF2A76-FCA5-47D4-B3E0-CFCDB1FEBCA5}" type="presParOf" srcId="{007FE8D1-D01C-4468-AF40-B29ED89FB1D6}" destId="{E3AB9EBE-1F97-4572-8A83-23CD77BFC8FE}" srcOrd="0" destOrd="0" presId="urn:microsoft.com/office/officeart/2016/7/layout/VerticalHollowActionList"/>
    <dgm:cxn modelId="{C2AC21DD-CB1E-4FD9-A475-6965BF1EAEB9}" type="presParOf" srcId="{007FE8D1-D01C-4468-AF40-B29ED89FB1D6}" destId="{716EB2C0-3166-4066-A010-928FBA858E2A}" srcOrd="1" destOrd="0" presId="urn:microsoft.com/office/officeart/2016/7/layout/VerticalHollowActionList"/>
    <dgm:cxn modelId="{32D6FB77-5B6E-4C11-90FD-50A3FFBFFF96}" type="presParOf" srcId="{5CA58894-AD41-4336-8D2A-A8CCE4510456}" destId="{B11C2486-9EE7-413A-94A3-DAF2953884E9}" srcOrd="1" destOrd="0" presId="urn:microsoft.com/office/officeart/2016/7/layout/VerticalHollowActionList"/>
    <dgm:cxn modelId="{A839B284-B905-4FCC-AE16-D815181B790A}" type="presParOf" srcId="{5CA58894-AD41-4336-8D2A-A8CCE4510456}" destId="{743A76EC-05EF-4F04-921E-B4C1AF78CD12}" srcOrd="2" destOrd="0" presId="urn:microsoft.com/office/officeart/2016/7/layout/VerticalHollowActionList"/>
    <dgm:cxn modelId="{219F4E5C-3BD9-4AA6-A351-4F192DF1D433}" type="presParOf" srcId="{743A76EC-05EF-4F04-921E-B4C1AF78CD12}" destId="{0C9C1EC0-42D0-48A3-AF1E-EE38D99529BE}" srcOrd="0" destOrd="0" presId="urn:microsoft.com/office/officeart/2016/7/layout/VerticalHollowActionList"/>
    <dgm:cxn modelId="{FE6EC325-21FF-4C28-B962-BA822511278D}" type="presParOf" srcId="{743A76EC-05EF-4F04-921E-B4C1AF78CD12}" destId="{19621E15-BB23-4D6E-90D7-70EF8A2BD9FC}" srcOrd="1" destOrd="0" presId="urn:microsoft.com/office/officeart/2016/7/layout/VerticalHollowActionList"/>
    <dgm:cxn modelId="{885DD336-5D7E-4895-93A6-C08FE831EDF0}" type="presParOf" srcId="{5CA58894-AD41-4336-8D2A-A8CCE4510456}" destId="{A65D092D-A8B6-45E4-865F-5168EC7B2D40}" srcOrd="3" destOrd="0" presId="urn:microsoft.com/office/officeart/2016/7/layout/VerticalHollowActionList"/>
    <dgm:cxn modelId="{6C819EFB-FF7D-4F05-BB51-85CE76D8AD86}" type="presParOf" srcId="{5CA58894-AD41-4336-8D2A-A8CCE4510456}" destId="{DE58B5D5-4F34-4E14-B0E9-ECA7B8E718AF}" srcOrd="4" destOrd="0" presId="urn:microsoft.com/office/officeart/2016/7/layout/VerticalHollowActionList"/>
    <dgm:cxn modelId="{18D81751-A35F-4225-A48B-E186AEB3A981}" type="presParOf" srcId="{DE58B5D5-4F34-4E14-B0E9-ECA7B8E718AF}" destId="{B38982B7-DC63-4B7D-B2D6-D2E8BE40021D}" srcOrd="0" destOrd="0" presId="urn:microsoft.com/office/officeart/2016/7/layout/VerticalHollowActionList"/>
    <dgm:cxn modelId="{65DFDA4E-0AEF-4835-84D5-1B360A23BDD2}" type="presParOf" srcId="{DE58B5D5-4F34-4E14-B0E9-ECA7B8E718AF}" destId="{CC37D477-95C9-4D78-BDEF-21CB9B014D51}" srcOrd="1" destOrd="0" presId="urn:microsoft.com/office/officeart/2016/7/layout/VerticalHollowActionList"/>
    <dgm:cxn modelId="{F44F3E5B-069B-47BD-9C45-61165AD70D0D}" type="presParOf" srcId="{5CA58894-AD41-4336-8D2A-A8CCE4510456}" destId="{86DBF5EC-3D62-4FF9-A5CD-5A7A154A4C20}" srcOrd="5" destOrd="0" presId="urn:microsoft.com/office/officeart/2016/7/layout/VerticalHollowActionList"/>
    <dgm:cxn modelId="{1994ADD7-175B-47C2-B20A-89987F76415D}" type="presParOf" srcId="{5CA58894-AD41-4336-8D2A-A8CCE4510456}" destId="{FCAE348B-9DE9-4E42-A825-5FA9FCCDCECC}" srcOrd="6" destOrd="0" presId="urn:microsoft.com/office/officeart/2016/7/layout/VerticalHollowActionList"/>
    <dgm:cxn modelId="{0985CEBC-28A2-402B-8FAD-C2DC438D0A38}" type="presParOf" srcId="{FCAE348B-9DE9-4E42-A825-5FA9FCCDCECC}" destId="{629A0AA4-C34B-446F-8E80-85076144FD9A}" srcOrd="0" destOrd="0" presId="urn:microsoft.com/office/officeart/2016/7/layout/VerticalHollowActionList"/>
    <dgm:cxn modelId="{62BCC775-623A-4F44-A3FE-00914AB3CEB7}" type="presParOf" srcId="{FCAE348B-9DE9-4E42-A825-5FA9FCCDCECC}" destId="{FBFBAD1D-7BD6-4E4A-8321-E70D33C16938}" srcOrd="1" destOrd="0" presId="urn:microsoft.com/office/officeart/2016/7/layout/VerticalHollowActionList"/>
    <dgm:cxn modelId="{77725025-E04F-4DB2-84D6-AD4513CB25AD}" type="presParOf" srcId="{5CA58894-AD41-4336-8D2A-A8CCE4510456}" destId="{531FDDDC-561D-4AFE-BC93-D58F1DBF425B}" srcOrd="7" destOrd="0" presId="urn:microsoft.com/office/officeart/2016/7/layout/VerticalHollowActionList"/>
    <dgm:cxn modelId="{49CBCF57-C350-4662-B145-F57ECDFDCB66}" type="presParOf" srcId="{5CA58894-AD41-4336-8D2A-A8CCE4510456}" destId="{6D018D0A-72FD-4D2E-BDFA-947AA3059645}" srcOrd="8" destOrd="0" presId="urn:microsoft.com/office/officeart/2016/7/layout/VerticalHollowActionList"/>
    <dgm:cxn modelId="{3A2156CD-B778-4514-9751-C3250A73C155}" type="presParOf" srcId="{6D018D0A-72FD-4D2E-BDFA-947AA3059645}" destId="{3EA17BDE-7F6A-4BD0-90FC-41A8D1A50E71}" srcOrd="0" destOrd="0" presId="urn:microsoft.com/office/officeart/2016/7/layout/VerticalHollowActionList"/>
    <dgm:cxn modelId="{71DF1281-A157-4C6D-B7BC-A2892613958F}" type="presParOf" srcId="{6D018D0A-72FD-4D2E-BDFA-947AA3059645}" destId="{C8A9BF10-039D-4B9B-89B7-74A4426F7254}" srcOrd="1" destOrd="0" presId="urn:microsoft.com/office/officeart/2016/7/layout/VerticalHollow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8143B85-E5AD-4C47-A554-089430419F64}"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1B1E5C7A-D332-4123-8801-1A440B25080B}">
      <dgm:prSet/>
      <dgm:spPr/>
      <dgm:t>
        <a:bodyPr/>
        <a:lstStyle/>
        <a:p>
          <a:r>
            <a:rPr lang="en-US" b="1" dirty="0"/>
            <a:t>Basic Principle:  </a:t>
          </a:r>
          <a:endParaRPr lang="en-US" dirty="0"/>
        </a:p>
      </dgm:t>
    </dgm:pt>
    <dgm:pt modelId="{CE6E6CF7-2100-4B80-A56D-8D2F7AC866C7}" type="parTrans" cxnId="{4B7F28B2-6F2B-408E-BCB6-2A51CE341837}">
      <dgm:prSet/>
      <dgm:spPr/>
      <dgm:t>
        <a:bodyPr/>
        <a:lstStyle/>
        <a:p>
          <a:endParaRPr lang="en-US"/>
        </a:p>
      </dgm:t>
    </dgm:pt>
    <dgm:pt modelId="{B529F9BB-59E7-4E63-A15E-714E3C189B69}" type="sibTrans" cxnId="{4B7F28B2-6F2B-408E-BCB6-2A51CE341837}">
      <dgm:prSet/>
      <dgm:spPr/>
      <dgm:t>
        <a:bodyPr/>
        <a:lstStyle/>
        <a:p>
          <a:endParaRPr lang="en-US"/>
        </a:p>
      </dgm:t>
    </dgm:pt>
    <dgm:pt modelId="{EDA7A756-EDE4-49C1-9933-76E0E4EFDF27}">
      <dgm:prSet/>
      <dgm:spPr/>
      <dgm:t>
        <a:bodyPr/>
        <a:lstStyle/>
        <a:p>
          <a:r>
            <a:rPr lang="en-US" b="1" dirty="0"/>
            <a:t>CONSISTENCY</a:t>
          </a:r>
          <a:endParaRPr lang="en-US" dirty="0"/>
        </a:p>
      </dgm:t>
    </dgm:pt>
    <dgm:pt modelId="{7F9D4A59-1900-43A2-B01E-C77432DAA8E9}" type="parTrans" cxnId="{FD7B205B-65BB-4F1E-A091-AC6DDEAAAE6A}">
      <dgm:prSet/>
      <dgm:spPr/>
      <dgm:t>
        <a:bodyPr/>
        <a:lstStyle/>
        <a:p>
          <a:endParaRPr lang="en-US"/>
        </a:p>
      </dgm:t>
    </dgm:pt>
    <dgm:pt modelId="{60C63008-5845-499A-BE6D-641ECE77F94B}" type="sibTrans" cxnId="{FD7B205B-65BB-4F1E-A091-AC6DDEAAAE6A}">
      <dgm:prSet/>
      <dgm:spPr/>
      <dgm:t>
        <a:bodyPr/>
        <a:lstStyle/>
        <a:p>
          <a:endParaRPr lang="en-US"/>
        </a:p>
      </dgm:t>
    </dgm:pt>
    <dgm:pt modelId="{B0856CB8-813D-418B-AA82-50D0DD1B833F}">
      <dgm:prSet/>
      <dgm:spPr/>
      <dgm:t>
        <a:bodyPr/>
        <a:lstStyle/>
        <a:p>
          <a:r>
            <a:rPr lang="en-US" dirty="0"/>
            <a:t>The same methodology should be applied over time to provide a consistent review of costs allocated in rate development.</a:t>
          </a:r>
        </a:p>
      </dgm:t>
    </dgm:pt>
    <dgm:pt modelId="{FF114A5D-7832-423B-ABFE-140BCEC3D31C}" type="parTrans" cxnId="{B8A03EBB-A766-454B-97DF-55AB3F2336AB}">
      <dgm:prSet/>
      <dgm:spPr/>
      <dgm:t>
        <a:bodyPr/>
        <a:lstStyle/>
        <a:p>
          <a:endParaRPr lang="en-US"/>
        </a:p>
      </dgm:t>
    </dgm:pt>
    <dgm:pt modelId="{DBFE11E8-1E5B-422A-9FF8-BC3F6A870372}" type="sibTrans" cxnId="{B8A03EBB-A766-454B-97DF-55AB3F2336AB}">
      <dgm:prSet/>
      <dgm:spPr/>
      <dgm:t>
        <a:bodyPr/>
        <a:lstStyle/>
        <a:p>
          <a:endParaRPr lang="en-US"/>
        </a:p>
      </dgm:t>
    </dgm:pt>
    <dgm:pt modelId="{53936518-9D1E-4587-BB27-51EB75381F1D}" type="pres">
      <dgm:prSet presAssocID="{D8143B85-E5AD-4C47-A554-089430419F64}" presName="linear" presStyleCnt="0">
        <dgm:presLayoutVars>
          <dgm:animLvl val="lvl"/>
          <dgm:resizeHandles val="exact"/>
        </dgm:presLayoutVars>
      </dgm:prSet>
      <dgm:spPr/>
    </dgm:pt>
    <dgm:pt modelId="{3C0BD9CE-8DD5-4226-9AAE-5AD984E8B80B}" type="pres">
      <dgm:prSet presAssocID="{1B1E5C7A-D332-4123-8801-1A440B25080B}" presName="parentText" presStyleLbl="node1" presStyleIdx="0" presStyleCnt="2">
        <dgm:presLayoutVars>
          <dgm:chMax val="0"/>
          <dgm:bulletEnabled val="1"/>
        </dgm:presLayoutVars>
      </dgm:prSet>
      <dgm:spPr/>
    </dgm:pt>
    <dgm:pt modelId="{C463D925-234C-4940-B452-8F410CBBD014}" type="pres">
      <dgm:prSet presAssocID="{B529F9BB-59E7-4E63-A15E-714E3C189B69}" presName="spacer" presStyleCnt="0"/>
      <dgm:spPr/>
    </dgm:pt>
    <dgm:pt modelId="{535D70B5-12E2-4C37-BFD1-E0D4AFEBA0AD}" type="pres">
      <dgm:prSet presAssocID="{EDA7A756-EDE4-49C1-9933-76E0E4EFDF27}" presName="parentText" presStyleLbl="node1" presStyleIdx="1" presStyleCnt="2">
        <dgm:presLayoutVars>
          <dgm:chMax val="0"/>
          <dgm:bulletEnabled val="1"/>
        </dgm:presLayoutVars>
      </dgm:prSet>
      <dgm:spPr/>
    </dgm:pt>
    <dgm:pt modelId="{69E24D97-1CEF-4577-BDBF-CEE149B93995}" type="pres">
      <dgm:prSet presAssocID="{EDA7A756-EDE4-49C1-9933-76E0E4EFDF27}" presName="childText" presStyleLbl="revTx" presStyleIdx="0" presStyleCnt="1">
        <dgm:presLayoutVars>
          <dgm:bulletEnabled val="1"/>
        </dgm:presLayoutVars>
      </dgm:prSet>
      <dgm:spPr/>
    </dgm:pt>
  </dgm:ptLst>
  <dgm:cxnLst>
    <dgm:cxn modelId="{622A8E11-7BD0-40AE-A881-55354B8354EB}" type="presOf" srcId="{EDA7A756-EDE4-49C1-9933-76E0E4EFDF27}" destId="{535D70B5-12E2-4C37-BFD1-E0D4AFEBA0AD}" srcOrd="0" destOrd="0" presId="urn:microsoft.com/office/officeart/2005/8/layout/vList2"/>
    <dgm:cxn modelId="{E11CE03D-861D-41FB-89D2-B16C05FD6F9E}" type="presOf" srcId="{B0856CB8-813D-418B-AA82-50D0DD1B833F}" destId="{69E24D97-1CEF-4577-BDBF-CEE149B93995}" srcOrd="0" destOrd="0" presId="urn:microsoft.com/office/officeart/2005/8/layout/vList2"/>
    <dgm:cxn modelId="{FD7B205B-65BB-4F1E-A091-AC6DDEAAAE6A}" srcId="{D8143B85-E5AD-4C47-A554-089430419F64}" destId="{EDA7A756-EDE4-49C1-9933-76E0E4EFDF27}" srcOrd="1" destOrd="0" parTransId="{7F9D4A59-1900-43A2-B01E-C77432DAA8E9}" sibTransId="{60C63008-5845-499A-BE6D-641ECE77F94B}"/>
    <dgm:cxn modelId="{E5A9FC56-D49A-4B7D-8AD6-A2A057C08A87}" type="presOf" srcId="{1B1E5C7A-D332-4123-8801-1A440B25080B}" destId="{3C0BD9CE-8DD5-4226-9AAE-5AD984E8B80B}" srcOrd="0" destOrd="0" presId="urn:microsoft.com/office/officeart/2005/8/layout/vList2"/>
    <dgm:cxn modelId="{76D58383-ECB3-4626-A42B-63E5DFB6BEF9}" type="presOf" srcId="{D8143B85-E5AD-4C47-A554-089430419F64}" destId="{53936518-9D1E-4587-BB27-51EB75381F1D}" srcOrd="0" destOrd="0" presId="urn:microsoft.com/office/officeart/2005/8/layout/vList2"/>
    <dgm:cxn modelId="{4B7F28B2-6F2B-408E-BCB6-2A51CE341837}" srcId="{D8143B85-E5AD-4C47-A554-089430419F64}" destId="{1B1E5C7A-D332-4123-8801-1A440B25080B}" srcOrd="0" destOrd="0" parTransId="{CE6E6CF7-2100-4B80-A56D-8D2F7AC866C7}" sibTransId="{B529F9BB-59E7-4E63-A15E-714E3C189B69}"/>
    <dgm:cxn modelId="{B8A03EBB-A766-454B-97DF-55AB3F2336AB}" srcId="{EDA7A756-EDE4-49C1-9933-76E0E4EFDF27}" destId="{B0856CB8-813D-418B-AA82-50D0DD1B833F}" srcOrd="0" destOrd="0" parTransId="{FF114A5D-7832-423B-ABFE-140BCEC3D31C}" sibTransId="{DBFE11E8-1E5B-422A-9FF8-BC3F6A870372}"/>
    <dgm:cxn modelId="{163F89E7-DF2E-430B-AB6E-758E014F84F4}" type="presParOf" srcId="{53936518-9D1E-4587-BB27-51EB75381F1D}" destId="{3C0BD9CE-8DD5-4226-9AAE-5AD984E8B80B}" srcOrd="0" destOrd="0" presId="urn:microsoft.com/office/officeart/2005/8/layout/vList2"/>
    <dgm:cxn modelId="{D5AEA1AD-9602-43FA-9C8A-4D69DC322233}" type="presParOf" srcId="{53936518-9D1E-4587-BB27-51EB75381F1D}" destId="{C463D925-234C-4940-B452-8F410CBBD014}" srcOrd="1" destOrd="0" presId="urn:microsoft.com/office/officeart/2005/8/layout/vList2"/>
    <dgm:cxn modelId="{AE4561E6-1997-4C55-B5D2-7D5567577017}" type="presParOf" srcId="{53936518-9D1E-4587-BB27-51EB75381F1D}" destId="{535D70B5-12E2-4C37-BFD1-E0D4AFEBA0AD}" srcOrd="2" destOrd="0" presId="urn:microsoft.com/office/officeart/2005/8/layout/vList2"/>
    <dgm:cxn modelId="{4556971A-4B84-4564-BB94-5E1DA5508D23}" type="presParOf" srcId="{53936518-9D1E-4587-BB27-51EB75381F1D}" destId="{69E24D97-1CEF-4577-BDBF-CEE149B93995}"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E252504-9D3B-4D42-9189-0CB68DA18C62}"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07B3C904-A1AC-42A5-860E-C730A0A559F2}">
      <dgm:prSet/>
      <dgm:spPr/>
      <dgm:t>
        <a:bodyPr/>
        <a:lstStyle/>
        <a:p>
          <a:r>
            <a:rPr lang="en-US" dirty="0"/>
            <a:t>Costs should be allocated to benefiting service, regardless of the funding source</a:t>
          </a:r>
        </a:p>
      </dgm:t>
    </dgm:pt>
    <dgm:pt modelId="{E30B5F44-F035-48B7-A355-7F23B1347C39}" type="parTrans" cxnId="{6B3DE9D1-0CFE-40A7-ADE5-100838E064B5}">
      <dgm:prSet/>
      <dgm:spPr/>
      <dgm:t>
        <a:bodyPr/>
        <a:lstStyle/>
        <a:p>
          <a:endParaRPr lang="en-US"/>
        </a:p>
      </dgm:t>
    </dgm:pt>
    <dgm:pt modelId="{AD0F6DE7-5875-4968-BAA2-E7075EC45F5A}" type="sibTrans" cxnId="{6B3DE9D1-0CFE-40A7-ADE5-100838E064B5}">
      <dgm:prSet/>
      <dgm:spPr/>
      <dgm:t>
        <a:bodyPr/>
        <a:lstStyle/>
        <a:p>
          <a:endParaRPr lang="en-US"/>
        </a:p>
      </dgm:t>
    </dgm:pt>
    <dgm:pt modelId="{63A2B2E8-CECD-4E69-B3F1-A2E26697F273}">
      <dgm:prSet/>
      <dgm:spPr/>
      <dgm:t>
        <a:bodyPr/>
        <a:lstStyle/>
        <a:p>
          <a:r>
            <a:rPr lang="en-US" dirty="0"/>
            <a:t>Funding considerations handled on the Support Budget Worksheet.</a:t>
          </a:r>
        </a:p>
      </dgm:t>
    </dgm:pt>
    <dgm:pt modelId="{698CEB23-8DB6-450F-9663-618897407793}" type="parTrans" cxnId="{A7B437FC-0533-44D6-9EFD-D464A1FDB1C7}">
      <dgm:prSet/>
      <dgm:spPr/>
      <dgm:t>
        <a:bodyPr/>
        <a:lstStyle/>
        <a:p>
          <a:endParaRPr lang="en-US"/>
        </a:p>
      </dgm:t>
    </dgm:pt>
    <dgm:pt modelId="{C125A7E2-AB58-4E2B-92FF-A15BE533A499}" type="sibTrans" cxnId="{A7B437FC-0533-44D6-9EFD-D464A1FDB1C7}">
      <dgm:prSet/>
      <dgm:spPr/>
      <dgm:t>
        <a:bodyPr/>
        <a:lstStyle/>
        <a:p>
          <a:endParaRPr lang="en-US"/>
        </a:p>
      </dgm:t>
    </dgm:pt>
    <dgm:pt modelId="{12D053BF-FE67-489A-97FB-0D85E04DE631}">
      <dgm:prSet/>
      <dgm:spPr/>
      <dgm:t>
        <a:bodyPr/>
        <a:lstStyle/>
        <a:p>
          <a:r>
            <a:rPr lang="en-US" dirty="0"/>
            <a:t>Difference between rate (SBW) and cost (UCM).</a:t>
          </a:r>
        </a:p>
      </dgm:t>
    </dgm:pt>
    <dgm:pt modelId="{43E66535-318E-42E6-988D-917DC744B490}" type="parTrans" cxnId="{F8ED02F8-FB5A-4241-A5E5-72D15634B3E6}">
      <dgm:prSet/>
      <dgm:spPr/>
      <dgm:t>
        <a:bodyPr/>
        <a:lstStyle/>
        <a:p>
          <a:endParaRPr lang="en-US"/>
        </a:p>
      </dgm:t>
    </dgm:pt>
    <dgm:pt modelId="{E8A8E9E5-11C2-4ECB-95A3-6FF418FE67B6}" type="sibTrans" cxnId="{F8ED02F8-FB5A-4241-A5E5-72D15634B3E6}">
      <dgm:prSet/>
      <dgm:spPr/>
      <dgm:t>
        <a:bodyPr/>
        <a:lstStyle/>
        <a:p>
          <a:endParaRPr lang="en-US"/>
        </a:p>
      </dgm:t>
    </dgm:pt>
    <dgm:pt modelId="{F6EC4F61-CAF3-434C-82B9-C1B3FA685299}">
      <dgm:prSet/>
      <dgm:spPr/>
      <dgm:t>
        <a:bodyPr/>
        <a:lstStyle/>
        <a:p>
          <a:r>
            <a:rPr lang="en-US" dirty="0"/>
            <a:t>Cost allocation mechanics should not be influenced by funding considerations</a:t>
          </a:r>
        </a:p>
      </dgm:t>
    </dgm:pt>
    <dgm:pt modelId="{AE606BA4-8CEB-49F4-90D3-9D9EFFA4EDCE}" type="parTrans" cxnId="{D1F64A52-FE42-42BB-B56C-20FE5F9034F1}">
      <dgm:prSet/>
      <dgm:spPr/>
      <dgm:t>
        <a:bodyPr/>
        <a:lstStyle/>
        <a:p>
          <a:endParaRPr lang="en-US"/>
        </a:p>
      </dgm:t>
    </dgm:pt>
    <dgm:pt modelId="{D1C7A8E4-DB36-424F-9A9F-E5FD5533736B}" type="sibTrans" cxnId="{D1F64A52-FE42-42BB-B56C-20FE5F9034F1}">
      <dgm:prSet/>
      <dgm:spPr/>
      <dgm:t>
        <a:bodyPr/>
        <a:lstStyle/>
        <a:p>
          <a:endParaRPr lang="en-US"/>
        </a:p>
      </dgm:t>
    </dgm:pt>
    <dgm:pt modelId="{08E0DA56-2B89-45FA-BC11-8C5A0B556D4E}" type="pres">
      <dgm:prSet presAssocID="{3E252504-9D3B-4D42-9189-0CB68DA18C62}" presName="linear" presStyleCnt="0">
        <dgm:presLayoutVars>
          <dgm:animLvl val="lvl"/>
          <dgm:resizeHandles val="exact"/>
        </dgm:presLayoutVars>
      </dgm:prSet>
      <dgm:spPr/>
    </dgm:pt>
    <dgm:pt modelId="{16AE7BA2-39C6-49A2-8F6A-421FA061FD1D}" type="pres">
      <dgm:prSet presAssocID="{07B3C904-A1AC-42A5-860E-C730A0A559F2}" presName="parentText" presStyleLbl="node1" presStyleIdx="0" presStyleCnt="4">
        <dgm:presLayoutVars>
          <dgm:chMax val="0"/>
          <dgm:bulletEnabled val="1"/>
        </dgm:presLayoutVars>
      </dgm:prSet>
      <dgm:spPr/>
    </dgm:pt>
    <dgm:pt modelId="{FF5B80BB-A8B4-4989-8095-FBE8BBAC78F9}" type="pres">
      <dgm:prSet presAssocID="{AD0F6DE7-5875-4968-BAA2-E7075EC45F5A}" presName="spacer" presStyleCnt="0"/>
      <dgm:spPr/>
    </dgm:pt>
    <dgm:pt modelId="{68C3DFFB-E877-461D-BDFD-A0FF138559BB}" type="pres">
      <dgm:prSet presAssocID="{63A2B2E8-CECD-4E69-B3F1-A2E26697F273}" presName="parentText" presStyleLbl="node1" presStyleIdx="1" presStyleCnt="4">
        <dgm:presLayoutVars>
          <dgm:chMax val="0"/>
          <dgm:bulletEnabled val="1"/>
        </dgm:presLayoutVars>
      </dgm:prSet>
      <dgm:spPr/>
    </dgm:pt>
    <dgm:pt modelId="{E53A20B8-CA01-40AC-9451-6C05CAE8FE2F}" type="pres">
      <dgm:prSet presAssocID="{C125A7E2-AB58-4E2B-92FF-A15BE533A499}" presName="spacer" presStyleCnt="0"/>
      <dgm:spPr/>
    </dgm:pt>
    <dgm:pt modelId="{24EB3AF6-7348-476F-A14D-5BF51F661B30}" type="pres">
      <dgm:prSet presAssocID="{12D053BF-FE67-489A-97FB-0D85E04DE631}" presName="parentText" presStyleLbl="node1" presStyleIdx="2" presStyleCnt="4">
        <dgm:presLayoutVars>
          <dgm:chMax val="0"/>
          <dgm:bulletEnabled val="1"/>
        </dgm:presLayoutVars>
      </dgm:prSet>
      <dgm:spPr/>
    </dgm:pt>
    <dgm:pt modelId="{EFEFCF0B-16CA-460F-AEB2-FC113EB3D1DF}" type="pres">
      <dgm:prSet presAssocID="{E8A8E9E5-11C2-4ECB-95A3-6FF418FE67B6}" presName="spacer" presStyleCnt="0"/>
      <dgm:spPr/>
    </dgm:pt>
    <dgm:pt modelId="{89950D4E-C7BD-42D2-9CB2-14B835A90D48}" type="pres">
      <dgm:prSet presAssocID="{F6EC4F61-CAF3-434C-82B9-C1B3FA685299}" presName="parentText" presStyleLbl="node1" presStyleIdx="3" presStyleCnt="4">
        <dgm:presLayoutVars>
          <dgm:chMax val="0"/>
          <dgm:bulletEnabled val="1"/>
        </dgm:presLayoutVars>
      </dgm:prSet>
      <dgm:spPr/>
    </dgm:pt>
  </dgm:ptLst>
  <dgm:cxnLst>
    <dgm:cxn modelId="{D8090518-07BA-444E-ABE4-5FF2DA592AF8}" type="presOf" srcId="{63A2B2E8-CECD-4E69-B3F1-A2E26697F273}" destId="{68C3DFFB-E877-461D-BDFD-A0FF138559BB}" srcOrd="0" destOrd="0" presId="urn:microsoft.com/office/officeart/2005/8/layout/vList2"/>
    <dgm:cxn modelId="{D1F64A52-FE42-42BB-B56C-20FE5F9034F1}" srcId="{3E252504-9D3B-4D42-9189-0CB68DA18C62}" destId="{F6EC4F61-CAF3-434C-82B9-C1B3FA685299}" srcOrd="3" destOrd="0" parTransId="{AE606BA4-8CEB-49F4-90D3-9D9EFFA4EDCE}" sibTransId="{D1C7A8E4-DB36-424F-9A9F-E5FD5533736B}"/>
    <dgm:cxn modelId="{598FDC7F-67A7-4C6A-9276-DC16ED4C5E1F}" type="presOf" srcId="{3E252504-9D3B-4D42-9189-0CB68DA18C62}" destId="{08E0DA56-2B89-45FA-BC11-8C5A0B556D4E}" srcOrd="0" destOrd="0" presId="urn:microsoft.com/office/officeart/2005/8/layout/vList2"/>
    <dgm:cxn modelId="{4A63D19A-1306-47D3-B224-EE750F698DB6}" type="presOf" srcId="{07B3C904-A1AC-42A5-860E-C730A0A559F2}" destId="{16AE7BA2-39C6-49A2-8F6A-421FA061FD1D}" srcOrd="0" destOrd="0" presId="urn:microsoft.com/office/officeart/2005/8/layout/vList2"/>
    <dgm:cxn modelId="{62209ECF-1C6D-4D6E-B36A-1241CF739639}" type="presOf" srcId="{F6EC4F61-CAF3-434C-82B9-C1B3FA685299}" destId="{89950D4E-C7BD-42D2-9CB2-14B835A90D48}" srcOrd="0" destOrd="0" presId="urn:microsoft.com/office/officeart/2005/8/layout/vList2"/>
    <dgm:cxn modelId="{6B3DE9D1-0CFE-40A7-ADE5-100838E064B5}" srcId="{3E252504-9D3B-4D42-9189-0CB68DA18C62}" destId="{07B3C904-A1AC-42A5-860E-C730A0A559F2}" srcOrd="0" destOrd="0" parTransId="{E30B5F44-F035-48B7-A355-7F23B1347C39}" sibTransId="{AD0F6DE7-5875-4968-BAA2-E7075EC45F5A}"/>
    <dgm:cxn modelId="{339902EA-FF31-46E8-B100-240B5A921D26}" type="presOf" srcId="{12D053BF-FE67-489A-97FB-0D85E04DE631}" destId="{24EB3AF6-7348-476F-A14D-5BF51F661B30}" srcOrd="0" destOrd="0" presId="urn:microsoft.com/office/officeart/2005/8/layout/vList2"/>
    <dgm:cxn modelId="{F8ED02F8-FB5A-4241-A5E5-72D15634B3E6}" srcId="{3E252504-9D3B-4D42-9189-0CB68DA18C62}" destId="{12D053BF-FE67-489A-97FB-0D85E04DE631}" srcOrd="2" destOrd="0" parTransId="{43E66535-318E-42E6-988D-917DC744B490}" sibTransId="{E8A8E9E5-11C2-4ECB-95A3-6FF418FE67B6}"/>
    <dgm:cxn modelId="{A7B437FC-0533-44D6-9EFD-D464A1FDB1C7}" srcId="{3E252504-9D3B-4D42-9189-0CB68DA18C62}" destId="{63A2B2E8-CECD-4E69-B3F1-A2E26697F273}" srcOrd="1" destOrd="0" parTransId="{698CEB23-8DB6-450F-9663-618897407793}" sibTransId="{C125A7E2-AB58-4E2B-92FF-A15BE533A499}"/>
    <dgm:cxn modelId="{6F85ED48-1147-4E74-B8B3-6645517DD563}" type="presParOf" srcId="{08E0DA56-2B89-45FA-BC11-8C5A0B556D4E}" destId="{16AE7BA2-39C6-49A2-8F6A-421FA061FD1D}" srcOrd="0" destOrd="0" presId="urn:microsoft.com/office/officeart/2005/8/layout/vList2"/>
    <dgm:cxn modelId="{AE9DA49E-E274-439A-9C9B-0FD46DD63A29}" type="presParOf" srcId="{08E0DA56-2B89-45FA-BC11-8C5A0B556D4E}" destId="{FF5B80BB-A8B4-4989-8095-FBE8BBAC78F9}" srcOrd="1" destOrd="0" presId="urn:microsoft.com/office/officeart/2005/8/layout/vList2"/>
    <dgm:cxn modelId="{E1C24B19-8981-4321-BDD7-A4ECDC1D5F9B}" type="presParOf" srcId="{08E0DA56-2B89-45FA-BC11-8C5A0B556D4E}" destId="{68C3DFFB-E877-461D-BDFD-A0FF138559BB}" srcOrd="2" destOrd="0" presId="urn:microsoft.com/office/officeart/2005/8/layout/vList2"/>
    <dgm:cxn modelId="{C3AC2116-43B2-46A9-B8EA-C0F01B0E11D9}" type="presParOf" srcId="{08E0DA56-2B89-45FA-BC11-8C5A0B556D4E}" destId="{E53A20B8-CA01-40AC-9451-6C05CAE8FE2F}" srcOrd="3" destOrd="0" presId="urn:microsoft.com/office/officeart/2005/8/layout/vList2"/>
    <dgm:cxn modelId="{17A07CA7-8AA2-4BB5-8CEF-168185B39BC0}" type="presParOf" srcId="{08E0DA56-2B89-45FA-BC11-8C5A0B556D4E}" destId="{24EB3AF6-7348-476F-A14D-5BF51F661B30}" srcOrd="4" destOrd="0" presId="urn:microsoft.com/office/officeart/2005/8/layout/vList2"/>
    <dgm:cxn modelId="{2B2E3A6C-AF1C-484D-B1B5-90DA2875AD54}" type="presParOf" srcId="{08E0DA56-2B89-45FA-BC11-8C5A0B556D4E}" destId="{EFEFCF0B-16CA-460F-AEB2-FC113EB3D1DF}" srcOrd="5" destOrd="0" presId="urn:microsoft.com/office/officeart/2005/8/layout/vList2"/>
    <dgm:cxn modelId="{0E44A7E6-AD0F-4B61-BC4A-5B84A3363853}" type="presParOf" srcId="{08E0DA56-2B89-45FA-BC11-8C5A0B556D4E}" destId="{89950D4E-C7BD-42D2-9CB2-14B835A90D48}"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D5BD7C-91F4-4721-9DB1-D5852E869BB6}">
      <dsp:nvSpPr>
        <dsp:cNvPr id="0" name=""/>
        <dsp:cNvSpPr/>
      </dsp:nvSpPr>
      <dsp:spPr>
        <a:xfrm>
          <a:off x="0" y="2497"/>
          <a:ext cx="7213600" cy="116813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6EF4399-0D2A-4093-9D8B-9CFBCF2CD944}">
      <dsp:nvSpPr>
        <dsp:cNvPr id="0" name=""/>
        <dsp:cNvSpPr/>
      </dsp:nvSpPr>
      <dsp:spPr>
        <a:xfrm>
          <a:off x="353362" y="265329"/>
          <a:ext cx="642476" cy="64247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9BF3134-CF98-4D12-BD61-80EC1BBA79C3}">
      <dsp:nvSpPr>
        <dsp:cNvPr id="0" name=""/>
        <dsp:cNvSpPr/>
      </dsp:nvSpPr>
      <dsp:spPr>
        <a:xfrm>
          <a:off x="1349200" y="2497"/>
          <a:ext cx="3246120" cy="1168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628" tIns="123628" rIns="123628" bIns="123628" numCol="1" spcCol="1270" anchor="ctr" anchorCtr="0">
          <a:noAutofit/>
        </a:bodyPr>
        <a:lstStyle/>
        <a:p>
          <a:pPr marL="0" lvl="0" indent="0" algn="l" defTabSz="1111250">
            <a:lnSpc>
              <a:spcPct val="100000"/>
            </a:lnSpc>
            <a:spcBef>
              <a:spcPct val="0"/>
            </a:spcBef>
            <a:spcAft>
              <a:spcPct val="35000"/>
            </a:spcAft>
            <a:buNone/>
          </a:pPr>
          <a:r>
            <a:rPr lang="en-US" sz="2500" b="1" kern="1200" dirty="0">
              <a:solidFill>
                <a:schemeClr val="bg1"/>
              </a:solidFill>
            </a:rPr>
            <a:t>Two separate video sessions</a:t>
          </a:r>
        </a:p>
      </dsp:txBody>
      <dsp:txXfrm>
        <a:off x="1349200" y="2497"/>
        <a:ext cx="3246120" cy="1168138"/>
      </dsp:txXfrm>
    </dsp:sp>
    <dsp:sp modelId="{515988DE-7FBB-41C2-B763-8195B2E0D243}">
      <dsp:nvSpPr>
        <dsp:cNvPr id="0" name=""/>
        <dsp:cNvSpPr/>
      </dsp:nvSpPr>
      <dsp:spPr>
        <a:xfrm>
          <a:off x="4595320" y="2497"/>
          <a:ext cx="2616960" cy="1168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628" tIns="123628" rIns="123628" bIns="123628" numCol="1" spcCol="1270" anchor="ctr" anchorCtr="0">
          <a:noAutofit/>
        </a:bodyPr>
        <a:lstStyle/>
        <a:p>
          <a:pPr marL="0" lvl="0" indent="0" algn="l" defTabSz="622300">
            <a:lnSpc>
              <a:spcPct val="100000"/>
            </a:lnSpc>
            <a:spcBef>
              <a:spcPct val="0"/>
            </a:spcBef>
            <a:spcAft>
              <a:spcPct val="35000"/>
            </a:spcAft>
            <a:buNone/>
          </a:pPr>
          <a:r>
            <a:rPr lang="en-US" sz="1400" kern="1200" dirty="0">
              <a:solidFill>
                <a:schemeClr val="bg1"/>
              </a:solidFill>
            </a:rPr>
            <a:t>Overview of cost allocation principles &amp; the Unit Cost Methodology</a:t>
          </a:r>
        </a:p>
        <a:p>
          <a:pPr marL="0" lvl="0" indent="0" algn="l" defTabSz="622300">
            <a:lnSpc>
              <a:spcPct val="100000"/>
            </a:lnSpc>
            <a:spcBef>
              <a:spcPct val="0"/>
            </a:spcBef>
            <a:spcAft>
              <a:spcPct val="35000"/>
            </a:spcAft>
            <a:buNone/>
          </a:pPr>
          <a:r>
            <a:rPr lang="en-US" sz="1400" kern="1200" dirty="0">
              <a:solidFill>
                <a:schemeClr val="bg1"/>
              </a:solidFill>
            </a:rPr>
            <a:t>Application &amp; practices using the UCM spreadsheets</a:t>
          </a:r>
        </a:p>
      </dsp:txBody>
      <dsp:txXfrm>
        <a:off x="4595320" y="2497"/>
        <a:ext cx="2616960" cy="1168138"/>
      </dsp:txXfrm>
    </dsp:sp>
    <dsp:sp modelId="{C93A601A-BBED-4D04-BC9B-9486307408C6}">
      <dsp:nvSpPr>
        <dsp:cNvPr id="0" name=""/>
        <dsp:cNvSpPr/>
      </dsp:nvSpPr>
      <dsp:spPr>
        <a:xfrm>
          <a:off x="0" y="1462671"/>
          <a:ext cx="7213600" cy="116813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DBCA240-5F8D-4647-AD16-526E630381AF}">
      <dsp:nvSpPr>
        <dsp:cNvPr id="0" name=""/>
        <dsp:cNvSpPr/>
      </dsp:nvSpPr>
      <dsp:spPr>
        <a:xfrm>
          <a:off x="353362" y="1725502"/>
          <a:ext cx="642476" cy="64247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5088558-2A46-49FF-81F0-512F68FD210B}">
      <dsp:nvSpPr>
        <dsp:cNvPr id="0" name=""/>
        <dsp:cNvSpPr/>
      </dsp:nvSpPr>
      <dsp:spPr>
        <a:xfrm>
          <a:off x="1349200" y="1462671"/>
          <a:ext cx="5863080" cy="1168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628" tIns="123628" rIns="123628" bIns="123628" numCol="1" spcCol="1270" anchor="ctr" anchorCtr="0">
          <a:noAutofit/>
        </a:bodyPr>
        <a:lstStyle/>
        <a:p>
          <a:pPr marL="0" lvl="0" indent="0" algn="l" defTabSz="1111250">
            <a:lnSpc>
              <a:spcPct val="100000"/>
            </a:lnSpc>
            <a:spcBef>
              <a:spcPct val="0"/>
            </a:spcBef>
            <a:spcAft>
              <a:spcPct val="35000"/>
            </a:spcAft>
            <a:buNone/>
          </a:pPr>
          <a:r>
            <a:rPr lang="en-US" sz="2500" b="1" kern="1200" dirty="0">
              <a:solidFill>
                <a:schemeClr val="bg1"/>
              </a:solidFill>
            </a:rPr>
            <a:t>Addressing previously submitted questions, as well as new ones</a:t>
          </a:r>
        </a:p>
      </dsp:txBody>
      <dsp:txXfrm>
        <a:off x="1349200" y="1462671"/>
        <a:ext cx="5863080" cy="1168138"/>
      </dsp:txXfrm>
    </dsp:sp>
    <dsp:sp modelId="{9447918D-D1B2-461E-9EE8-A70C56EC8D28}">
      <dsp:nvSpPr>
        <dsp:cNvPr id="0" name=""/>
        <dsp:cNvSpPr/>
      </dsp:nvSpPr>
      <dsp:spPr>
        <a:xfrm>
          <a:off x="0" y="2922845"/>
          <a:ext cx="7213600" cy="116813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5E66B7-2A65-47ED-945B-E46FD312FF9B}">
      <dsp:nvSpPr>
        <dsp:cNvPr id="0" name=""/>
        <dsp:cNvSpPr/>
      </dsp:nvSpPr>
      <dsp:spPr>
        <a:xfrm>
          <a:off x="353362" y="3185676"/>
          <a:ext cx="642476" cy="64247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CB79EDF-E964-40EE-8736-19378BB82F7C}">
      <dsp:nvSpPr>
        <dsp:cNvPr id="0" name=""/>
        <dsp:cNvSpPr/>
      </dsp:nvSpPr>
      <dsp:spPr>
        <a:xfrm>
          <a:off x="1349200" y="2922845"/>
          <a:ext cx="5863080" cy="1168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628" tIns="123628" rIns="123628" bIns="123628" numCol="1" spcCol="1270" anchor="ctr" anchorCtr="0">
          <a:noAutofit/>
        </a:bodyPr>
        <a:lstStyle/>
        <a:p>
          <a:pPr marL="0" lvl="0" indent="0" algn="l" defTabSz="1111250">
            <a:lnSpc>
              <a:spcPct val="100000"/>
            </a:lnSpc>
            <a:spcBef>
              <a:spcPct val="0"/>
            </a:spcBef>
            <a:spcAft>
              <a:spcPct val="35000"/>
            </a:spcAft>
            <a:buNone/>
          </a:pPr>
          <a:r>
            <a:rPr lang="en-US" sz="2500" b="1" kern="1200" dirty="0"/>
            <a:t>Training developed with committee of AAA  CFOs</a:t>
          </a:r>
        </a:p>
      </dsp:txBody>
      <dsp:txXfrm>
        <a:off x="1349200" y="2922845"/>
        <a:ext cx="5863080" cy="11681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2F05A0-07A9-4603-8C81-49D24B4FE546}">
      <dsp:nvSpPr>
        <dsp:cNvPr id="0" name=""/>
        <dsp:cNvSpPr/>
      </dsp:nvSpPr>
      <dsp:spPr>
        <a:xfrm>
          <a:off x="0" y="21375"/>
          <a:ext cx="5019610" cy="1539719"/>
        </a:xfrm>
        <a:prstGeom prst="roundRect">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Understand the federal regulations underlying the process</a:t>
          </a:r>
        </a:p>
      </dsp:txBody>
      <dsp:txXfrm>
        <a:off x="75163" y="96538"/>
        <a:ext cx="4869284" cy="1389393"/>
      </dsp:txXfrm>
    </dsp:sp>
    <dsp:sp modelId="{ECAEF712-B7C0-4768-BA52-D646669210BC}">
      <dsp:nvSpPr>
        <dsp:cNvPr id="0" name=""/>
        <dsp:cNvSpPr/>
      </dsp:nvSpPr>
      <dsp:spPr>
        <a:xfrm>
          <a:off x="0" y="1641735"/>
          <a:ext cx="5019610" cy="1539719"/>
        </a:xfrm>
        <a:prstGeom prst="roundRect">
          <a:avLst/>
        </a:prstGeom>
        <a:gradFill rotWithShape="0">
          <a:gsLst>
            <a:gs pos="0">
              <a:schemeClr val="accent2">
                <a:hueOff val="-665912"/>
                <a:satOff val="-293"/>
                <a:lumOff val="784"/>
                <a:alphaOff val="0"/>
                <a:shade val="85000"/>
                <a:satMod val="130000"/>
              </a:schemeClr>
            </a:gs>
            <a:gs pos="34000">
              <a:schemeClr val="accent2">
                <a:hueOff val="-665912"/>
                <a:satOff val="-293"/>
                <a:lumOff val="784"/>
                <a:alphaOff val="0"/>
                <a:shade val="87000"/>
                <a:satMod val="125000"/>
              </a:schemeClr>
            </a:gs>
            <a:gs pos="70000">
              <a:schemeClr val="accent2">
                <a:hueOff val="-665912"/>
                <a:satOff val="-293"/>
                <a:lumOff val="784"/>
                <a:alphaOff val="0"/>
                <a:tint val="100000"/>
                <a:shade val="90000"/>
                <a:satMod val="130000"/>
              </a:schemeClr>
            </a:gs>
            <a:gs pos="100000">
              <a:schemeClr val="accent2">
                <a:hueOff val="-665912"/>
                <a:satOff val="-293"/>
                <a:lumOff val="784"/>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Understand the operation of the Unit Cost Methodology</a:t>
          </a:r>
        </a:p>
      </dsp:txBody>
      <dsp:txXfrm>
        <a:off x="75163" y="1716898"/>
        <a:ext cx="4869284" cy="1389393"/>
      </dsp:txXfrm>
    </dsp:sp>
    <dsp:sp modelId="{5714DA35-B3C2-447B-8EB8-9670633A3E6D}">
      <dsp:nvSpPr>
        <dsp:cNvPr id="0" name=""/>
        <dsp:cNvSpPr/>
      </dsp:nvSpPr>
      <dsp:spPr>
        <a:xfrm>
          <a:off x="0" y="3262095"/>
          <a:ext cx="5019610" cy="1539719"/>
        </a:xfrm>
        <a:prstGeom prst="roundRect">
          <a:avLst/>
        </a:prstGeom>
        <a:gradFill rotWithShape="0">
          <a:gsLst>
            <a:gs pos="0">
              <a:schemeClr val="accent2">
                <a:hueOff val="-1331824"/>
                <a:satOff val="-586"/>
                <a:lumOff val="1569"/>
                <a:alphaOff val="0"/>
                <a:shade val="85000"/>
                <a:satMod val="130000"/>
              </a:schemeClr>
            </a:gs>
            <a:gs pos="34000">
              <a:schemeClr val="accent2">
                <a:hueOff val="-1331824"/>
                <a:satOff val="-586"/>
                <a:lumOff val="1569"/>
                <a:alphaOff val="0"/>
                <a:shade val="87000"/>
                <a:satMod val="125000"/>
              </a:schemeClr>
            </a:gs>
            <a:gs pos="70000">
              <a:schemeClr val="accent2">
                <a:hueOff val="-1331824"/>
                <a:satOff val="-586"/>
                <a:lumOff val="1569"/>
                <a:alphaOff val="0"/>
                <a:tint val="100000"/>
                <a:shade val="90000"/>
                <a:satMod val="130000"/>
              </a:schemeClr>
            </a:gs>
            <a:gs pos="100000">
              <a:schemeClr val="accent2">
                <a:hueOff val="-1331824"/>
                <a:satOff val="-586"/>
                <a:lumOff val="1569"/>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Answer questions on the UCM and the service costing/funding process</a:t>
          </a:r>
        </a:p>
      </dsp:txBody>
      <dsp:txXfrm>
        <a:off x="75163" y="3337258"/>
        <a:ext cx="4869284" cy="13893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F3DE4F-9A2F-4D9C-A56A-0F21BE924EDC}">
      <dsp:nvSpPr>
        <dsp:cNvPr id="0" name=""/>
        <dsp:cNvSpPr/>
      </dsp:nvSpPr>
      <dsp:spPr>
        <a:xfrm>
          <a:off x="0" y="382559"/>
          <a:ext cx="4993453" cy="116906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6834FA-60E4-4800-8EBA-30B9C5FB29A2}">
      <dsp:nvSpPr>
        <dsp:cNvPr id="0" name=""/>
        <dsp:cNvSpPr/>
      </dsp:nvSpPr>
      <dsp:spPr>
        <a:xfrm>
          <a:off x="150214" y="826575"/>
          <a:ext cx="281303" cy="28102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2A112B7-8A4A-4665-82EE-4E785F8C1A2F}">
      <dsp:nvSpPr>
        <dsp:cNvPr id="0" name=""/>
        <dsp:cNvSpPr/>
      </dsp:nvSpPr>
      <dsp:spPr>
        <a:xfrm>
          <a:off x="586084" y="711608"/>
          <a:ext cx="4314205" cy="718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046" tIns="76046" rIns="76046" bIns="76046" numCol="1" spcCol="1270" anchor="ctr" anchorCtr="0">
          <a:noAutofit/>
        </a:bodyPr>
        <a:lstStyle/>
        <a:p>
          <a:pPr marL="0" lvl="0" indent="0" algn="l" defTabSz="622300">
            <a:lnSpc>
              <a:spcPct val="90000"/>
            </a:lnSpc>
            <a:spcBef>
              <a:spcPct val="0"/>
            </a:spcBef>
            <a:spcAft>
              <a:spcPct val="35000"/>
            </a:spcAft>
            <a:buNone/>
          </a:pPr>
          <a:r>
            <a:rPr lang="en-US" sz="1400" kern="1200" dirty="0"/>
            <a:t>Cost allocation is based on the premise that each federally funded program should only bear its appropriate share of indirect costs based on the benefits received or derived by each program</a:t>
          </a:r>
        </a:p>
      </dsp:txBody>
      <dsp:txXfrm>
        <a:off x="586084" y="711608"/>
        <a:ext cx="4314205" cy="718540"/>
      </dsp:txXfrm>
    </dsp:sp>
    <dsp:sp modelId="{6F06444F-ABC8-4D0B-906B-41A318C801C1}">
      <dsp:nvSpPr>
        <dsp:cNvPr id="0" name=""/>
        <dsp:cNvSpPr/>
      </dsp:nvSpPr>
      <dsp:spPr>
        <a:xfrm>
          <a:off x="0" y="1731255"/>
          <a:ext cx="5019610" cy="84876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C7E3D1-7D4F-4A0E-92C2-180A88EB8784}">
      <dsp:nvSpPr>
        <dsp:cNvPr id="0" name=""/>
        <dsp:cNvSpPr/>
      </dsp:nvSpPr>
      <dsp:spPr>
        <a:xfrm>
          <a:off x="154566" y="2015125"/>
          <a:ext cx="281303" cy="28102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CEC957A-F489-4AEC-AE7B-D054F443E080}">
      <dsp:nvSpPr>
        <dsp:cNvPr id="0" name=""/>
        <dsp:cNvSpPr/>
      </dsp:nvSpPr>
      <dsp:spPr>
        <a:xfrm>
          <a:off x="576069" y="1874578"/>
          <a:ext cx="4342938" cy="769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046" tIns="76046" rIns="76046" bIns="76046" numCol="1" spcCol="1270" anchor="ctr" anchorCtr="0">
          <a:noAutofit/>
        </a:bodyPr>
        <a:lstStyle/>
        <a:p>
          <a:pPr marL="0" lvl="0" indent="0" algn="l" defTabSz="622300">
            <a:lnSpc>
              <a:spcPct val="90000"/>
            </a:lnSpc>
            <a:spcBef>
              <a:spcPct val="0"/>
            </a:spcBef>
            <a:spcAft>
              <a:spcPct val="35000"/>
            </a:spcAft>
            <a:buNone/>
          </a:pPr>
          <a:r>
            <a:rPr lang="en-US" sz="1400" kern="1200" dirty="0"/>
            <a:t>“Benefits received or derived” according to an objective metric, not according to subjective value</a:t>
          </a:r>
        </a:p>
      </dsp:txBody>
      <dsp:txXfrm>
        <a:off x="576069" y="1874578"/>
        <a:ext cx="4342938" cy="769700"/>
      </dsp:txXfrm>
    </dsp:sp>
    <dsp:sp modelId="{5F3FDCD4-EAA5-4B61-9A7C-740CFBC17E43}">
      <dsp:nvSpPr>
        <dsp:cNvPr id="0" name=""/>
        <dsp:cNvSpPr/>
      </dsp:nvSpPr>
      <dsp:spPr>
        <a:xfrm>
          <a:off x="0" y="2823914"/>
          <a:ext cx="5019610" cy="51096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B3AF24-986B-448E-80C7-BDB683A98E42}">
      <dsp:nvSpPr>
        <dsp:cNvPr id="0" name=""/>
        <dsp:cNvSpPr/>
      </dsp:nvSpPr>
      <dsp:spPr>
        <a:xfrm>
          <a:off x="154566" y="2938881"/>
          <a:ext cx="281303" cy="28102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833422C-81E5-49BC-88E7-DA359ABE80DB}">
      <dsp:nvSpPr>
        <dsp:cNvPr id="0" name=""/>
        <dsp:cNvSpPr/>
      </dsp:nvSpPr>
      <dsp:spPr>
        <a:xfrm>
          <a:off x="590435" y="2823914"/>
          <a:ext cx="4314205" cy="718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046" tIns="76046" rIns="76046" bIns="76046" numCol="1" spcCol="1270" anchor="ctr" anchorCtr="0">
          <a:noAutofit/>
        </a:bodyPr>
        <a:lstStyle/>
        <a:p>
          <a:pPr marL="0" lvl="0" indent="0" algn="l" defTabSz="622300">
            <a:lnSpc>
              <a:spcPct val="90000"/>
            </a:lnSpc>
            <a:spcBef>
              <a:spcPct val="0"/>
            </a:spcBef>
            <a:spcAft>
              <a:spcPct val="35000"/>
            </a:spcAft>
            <a:buNone/>
          </a:pPr>
          <a:r>
            <a:rPr lang="en-US" sz="1400" kern="1200" dirty="0"/>
            <a:t>Feds will pay their fair share, but no more</a:t>
          </a:r>
        </a:p>
      </dsp:txBody>
      <dsp:txXfrm>
        <a:off x="590435" y="2823914"/>
        <a:ext cx="4314205" cy="718540"/>
      </dsp:txXfrm>
    </dsp:sp>
    <dsp:sp modelId="{B26BE2FD-9757-4F9E-B645-8F5CD49AF14F}">
      <dsp:nvSpPr>
        <dsp:cNvPr id="0" name=""/>
        <dsp:cNvSpPr/>
      </dsp:nvSpPr>
      <dsp:spPr>
        <a:xfrm>
          <a:off x="0" y="3722090"/>
          <a:ext cx="5019610" cy="510962"/>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C2EEFF-F4EA-409F-940E-E6BEAEA92A64}">
      <dsp:nvSpPr>
        <dsp:cNvPr id="0" name=""/>
        <dsp:cNvSpPr/>
      </dsp:nvSpPr>
      <dsp:spPr>
        <a:xfrm>
          <a:off x="154566" y="3837056"/>
          <a:ext cx="281303" cy="28102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11BAB19-B9E9-45C5-B237-47A72096EFB7}">
      <dsp:nvSpPr>
        <dsp:cNvPr id="0" name=""/>
        <dsp:cNvSpPr/>
      </dsp:nvSpPr>
      <dsp:spPr>
        <a:xfrm>
          <a:off x="590435" y="3722090"/>
          <a:ext cx="4314205" cy="718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046" tIns="76046" rIns="76046" bIns="76046" numCol="1" spcCol="1270" anchor="ctr" anchorCtr="0">
          <a:noAutofit/>
        </a:bodyPr>
        <a:lstStyle/>
        <a:p>
          <a:pPr marL="0" lvl="0" indent="0" algn="l" defTabSz="622300">
            <a:lnSpc>
              <a:spcPct val="90000"/>
            </a:lnSpc>
            <a:spcBef>
              <a:spcPct val="0"/>
            </a:spcBef>
            <a:spcAft>
              <a:spcPct val="35000"/>
            </a:spcAft>
            <a:buNone/>
          </a:pPr>
          <a:r>
            <a:rPr lang="en-US" sz="1400" kern="1200" dirty="0"/>
            <a:t> 2 CFR 200  is guidebook for cost recovery </a:t>
          </a:r>
        </a:p>
      </dsp:txBody>
      <dsp:txXfrm>
        <a:off x="590435" y="3722090"/>
        <a:ext cx="4314205" cy="7185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EFB57F-E98F-443F-8CCF-872795515909}">
      <dsp:nvSpPr>
        <dsp:cNvPr id="0" name=""/>
        <dsp:cNvSpPr/>
      </dsp:nvSpPr>
      <dsp:spPr>
        <a:xfrm>
          <a:off x="523056" y="173"/>
          <a:ext cx="3094136" cy="1856482"/>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Purpose is to develop a Unit Rate for most services based on service cost. </a:t>
          </a:r>
        </a:p>
      </dsp:txBody>
      <dsp:txXfrm>
        <a:off x="523056" y="173"/>
        <a:ext cx="3094136" cy="1856482"/>
      </dsp:txXfrm>
    </dsp:sp>
    <dsp:sp modelId="{FDF211EF-D048-4783-8357-0D132B1C021F}">
      <dsp:nvSpPr>
        <dsp:cNvPr id="0" name=""/>
        <dsp:cNvSpPr/>
      </dsp:nvSpPr>
      <dsp:spPr>
        <a:xfrm>
          <a:off x="3926606" y="173"/>
          <a:ext cx="3094136" cy="1856482"/>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Developed in 1995, revised as elder service network has evolved</a:t>
          </a:r>
        </a:p>
      </dsp:txBody>
      <dsp:txXfrm>
        <a:off x="3926606" y="173"/>
        <a:ext cx="3094136" cy="1856482"/>
      </dsp:txXfrm>
    </dsp:sp>
    <dsp:sp modelId="{C9B7904B-2007-4DE4-8D05-6F9105B423D5}">
      <dsp:nvSpPr>
        <dsp:cNvPr id="0" name=""/>
        <dsp:cNvSpPr/>
      </dsp:nvSpPr>
      <dsp:spPr>
        <a:xfrm>
          <a:off x="2224831" y="2166069"/>
          <a:ext cx="3094136" cy="1856482"/>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Based on Federal cost allocation policies and industry standards</a:t>
          </a:r>
        </a:p>
      </dsp:txBody>
      <dsp:txXfrm>
        <a:off x="2224831" y="2166069"/>
        <a:ext cx="3094136" cy="18564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6EB2C0-3166-4066-A010-928FBA858E2A}">
      <dsp:nvSpPr>
        <dsp:cNvPr id="0" name=""/>
        <dsp:cNvSpPr/>
      </dsp:nvSpPr>
      <dsp:spPr>
        <a:xfrm>
          <a:off x="1508760" y="1748"/>
          <a:ext cx="6035040" cy="767028"/>
        </a:xfrm>
        <a:prstGeom prst="rect">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17097" tIns="194825" rIns="117097" bIns="194825" numCol="1" spcCol="1270" anchor="ctr" anchorCtr="0">
          <a:noAutofit/>
        </a:bodyPr>
        <a:lstStyle/>
        <a:p>
          <a:pPr marL="0" lvl="0" indent="0" algn="l" defTabSz="622300">
            <a:lnSpc>
              <a:spcPct val="90000"/>
            </a:lnSpc>
            <a:spcBef>
              <a:spcPct val="0"/>
            </a:spcBef>
            <a:spcAft>
              <a:spcPct val="35000"/>
            </a:spcAft>
            <a:buNone/>
          </a:pPr>
          <a:r>
            <a:rPr lang="en-US" sz="1400" kern="1200" dirty="0">
              <a:solidFill>
                <a:schemeClr val="tx1"/>
              </a:solidFill>
            </a:rPr>
            <a:t>Make two copies of the UCM spreadsheet file</a:t>
          </a:r>
        </a:p>
      </dsp:txBody>
      <dsp:txXfrm>
        <a:off x="1508760" y="1748"/>
        <a:ext cx="6035040" cy="767028"/>
      </dsp:txXfrm>
    </dsp:sp>
    <dsp:sp modelId="{E3AB9EBE-1F97-4572-8A83-23CD77BFC8FE}">
      <dsp:nvSpPr>
        <dsp:cNvPr id="0" name=""/>
        <dsp:cNvSpPr/>
      </dsp:nvSpPr>
      <dsp:spPr>
        <a:xfrm>
          <a:off x="0" y="1748"/>
          <a:ext cx="1508760" cy="767028"/>
        </a:xfrm>
        <a:prstGeom prst="rect">
          <a:avLst/>
        </a:prstGeom>
        <a:solidFill>
          <a:schemeClr val="lt1">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9839" tIns="75765" rIns="79839" bIns="75765" numCol="1" spcCol="1270" anchor="ctr" anchorCtr="0">
          <a:noAutofit/>
        </a:bodyPr>
        <a:lstStyle/>
        <a:p>
          <a:pPr marL="0" lvl="0" indent="0" algn="ctr" defTabSz="977900">
            <a:lnSpc>
              <a:spcPct val="90000"/>
            </a:lnSpc>
            <a:spcBef>
              <a:spcPct val="0"/>
            </a:spcBef>
            <a:spcAft>
              <a:spcPct val="35000"/>
            </a:spcAft>
            <a:buNone/>
          </a:pPr>
          <a:r>
            <a:rPr lang="en-US" sz="2200" kern="1200" dirty="0"/>
            <a:t>Make</a:t>
          </a:r>
        </a:p>
      </dsp:txBody>
      <dsp:txXfrm>
        <a:off x="0" y="1748"/>
        <a:ext cx="1508760" cy="767028"/>
      </dsp:txXfrm>
    </dsp:sp>
    <dsp:sp modelId="{19621E15-BB23-4D6E-90D7-70EF8A2BD9FC}">
      <dsp:nvSpPr>
        <dsp:cNvPr id="0" name=""/>
        <dsp:cNvSpPr/>
      </dsp:nvSpPr>
      <dsp:spPr>
        <a:xfrm>
          <a:off x="1508760" y="814798"/>
          <a:ext cx="6035040" cy="767028"/>
        </a:xfrm>
        <a:prstGeom prst="rect">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17097" tIns="194825" rIns="117097" bIns="194825" numCol="1" spcCol="1270" anchor="ctr" anchorCtr="0">
          <a:noAutofit/>
        </a:bodyPr>
        <a:lstStyle/>
        <a:p>
          <a:pPr marL="0" lvl="0" indent="0" algn="l" defTabSz="622300">
            <a:lnSpc>
              <a:spcPct val="90000"/>
            </a:lnSpc>
            <a:spcBef>
              <a:spcPct val="0"/>
            </a:spcBef>
            <a:spcAft>
              <a:spcPct val="35000"/>
            </a:spcAft>
            <a:buNone/>
          </a:pPr>
          <a:r>
            <a:rPr lang="en-US" sz="1400" kern="1200" dirty="0">
              <a:solidFill>
                <a:schemeClr val="tx1"/>
              </a:solidFill>
            </a:rPr>
            <a:t>Don’t override formulas (Salary increase &amp; fringes exceptions)</a:t>
          </a:r>
        </a:p>
      </dsp:txBody>
      <dsp:txXfrm>
        <a:off x="1508760" y="814798"/>
        <a:ext cx="6035040" cy="767028"/>
      </dsp:txXfrm>
    </dsp:sp>
    <dsp:sp modelId="{0C9C1EC0-42D0-48A3-AF1E-EE38D99529BE}">
      <dsp:nvSpPr>
        <dsp:cNvPr id="0" name=""/>
        <dsp:cNvSpPr/>
      </dsp:nvSpPr>
      <dsp:spPr>
        <a:xfrm>
          <a:off x="663" y="815710"/>
          <a:ext cx="1508760" cy="767028"/>
        </a:xfrm>
        <a:prstGeom prst="rect">
          <a:avLst/>
        </a:prstGeom>
        <a:solidFill>
          <a:schemeClr val="lt1">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9839" tIns="75765" rIns="79839" bIns="75765" numCol="1" spcCol="1270" anchor="ctr" anchorCtr="0">
          <a:noAutofit/>
        </a:bodyPr>
        <a:lstStyle/>
        <a:p>
          <a:pPr marL="0" lvl="0" indent="0" algn="ctr" defTabSz="977900">
            <a:lnSpc>
              <a:spcPct val="90000"/>
            </a:lnSpc>
            <a:spcBef>
              <a:spcPct val="0"/>
            </a:spcBef>
            <a:spcAft>
              <a:spcPct val="35000"/>
            </a:spcAft>
            <a:buNone/>
          </a:pPr>
          <a:r>
            <a:rPr lang="en-US" sz="2200" kern="1200" dirty="0"/>
            <a:t>Don’t override</a:t>
          </a:r>
        </a:p>
      </dsp:txBody>
      <dsp:txXfrm>
        <a:off x="663" y="815710"/>
        <a:ext cx="1508760" cy="767028"/>
      </dsp:txXfrm>
    </dsp:sp>
    <dsp:sp modelId="{CC37D477-95C9-4D78-BDEF-21CB9B014D51}">
      <dsp:nvSpPr>
        <dsp:cNvPr id="0" name=""/>
        <dsp:cNvSpPr/>
      </dsp:nvSpPr>
      <dsp:spPr>
        <a:xfrm>
          <a:off x="1508760" y="1627848"/>
          <a:ext cx="6035040" cy="767028"/>
        </a:xfrm>
        <a:prstGeom prst="rect">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17097" tIns="194825" rIns="117097" bIns="194825" numCol="1" spcCol="1270" anchor="ctr" anchorCtr="0">
          <a:noAutofit/>
        </a:bodyPr>
        <a:lstStyle/>
        <a:p>
          <a:pPr marL="0" lvl="0" indent="0" algn="l" defTabSz="622300">
            <a:lnSpc>
              <a:spcPct val="90000"/>
            </a:lnSpc>
            <a:spcBef>
              <a:spcPct val="0"/>
            </a:spcBef>
            <a:spcAft>
              <a:spcPct val="35000"/>
            </a:spcAft>
            <a:buNone/>
          </a:pPr>
          <a:r>
            <a:rPr lang="en-US" sz="1400" kern="1200" dirty="0">
              <a:solidFill>
                <a:schemeClr val="tx1"/>
              </a:solidFill>
            </a:rPr>
            <a:t>Pare down spreadsheets by hiding columns and rows (but not the end ones)</a:t>
          </a:r>
        </a:p>
      </dsp:txBody>
      <dsp:txXfrm>
        <a:off x="1508760" y="1627848"/>
        <a:ext cx="6035040" cy="767028"/>
      </dsp:txXfrm>
    </dsp:sp>
    <dsp:sp modelId="{B38982B7-DC63-4B7D-B2D6-D2E8BE40021D}">
      <dsp:nvSpPr>
        <dsp:cNvPr id="0" name=""/>
        <dsp:cNvSpPr/>
      </dsp:nvSpPr>
      <dsp:spPr>
        <a:xfrm>
          <a:off x="0" y="1627848"/>
          <a:ext cx="1508760" cy="767028"/>
        </a:xfrm>
        <a:prstGeom prst="rect">
          <a:avLst/>
        </a:prstGeom>
        <a:solidFill>
          <a:schemeClr val="lt1">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9839" tIns="75765" rIns="79839" bIns="75765" numCol="1" spcCol="1270" anchor="ctr" anchorCtr="0">
          <a:noAutofit/>
        </a:bodyPr>
        <a:lstStyle/>
        <a:p>
          <a:pPr marL="0" lvl="0" indent="0" algn="ctr" defTabSz="977900">
            <a:lnSpc>
              <a:spcPct val="90000"/>
            </a:lnSpc>
            <a:spcBef>
              <a:spcPct val="0"/>
            </a:spcBef>
            <a:spcAft>
              <a:spcPct val="35000"/>
            </a:spcAft>
            <a:buNone/>
          </a:pPr>
          <a:r>
            <a:rPr lang="en-US" sz="2200" kern="1200" dirty="0"/>
            <a:t>Pare down</a:t>
          </a:r>
        </a:p>
      </dsp:txBody>
      <dsp:txXfrm>
        <a:off x="0" y="1627848"/>
        <a:ext cx="1508760" cy="767028"/>
      </dsp:txXfrm>
    </dsp:sp>
    <dsp:sp modelId="{FBFBAD1D-7BD6-4E4A-8321-E70D33C16938}">
      <dsp:nvSpPr>
        <dsp:cNvPr id="0" name=""/>
        <dsp:cNvSpPr/>
      </dsp:nvSpPr>
      <dsp:spPr>
        <a:xfrm>
          <a:off x="1508760" y="2440898"/>
          <a:ext cx="6035040" cy="767028"/>
        </a:xfrm>
        <a:prstGeom prst="rect">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17097" tIns="194825" rIns="117097" bIns="194825" numCol="1" spcCol="1270" anchor="ctr" anchorCtr="0">
          <a:noAutofit/>
        </a:bodyPr>
        <a:lstStyle/>
        <a:p>
          <a:pPr marL="0" lvl="0" indent="0" algn="l" defTabSz="622300">
            <a:lnSpc>
              <a:spcPct val="90000"/>
            </a:lnSpc>
            <a:spcBef>
              <a:spcPct val="0"/>
            </a:spcBef>
            <a:spcAft>
              <a:spcPct val="35000"/>
            </a:spcAft>
            <a:buNone/>
          </a:pPr>
          <a:r>
            <a:rPr lang="en-US" sz="1400" kern="1200" dirty="0">
              <a:solidFill>
                <a:schemeClr val="tx1"/>
              </a:solidFill>
            </a:rPr>
            <a:t>If service is the same but different funding sources, don’t need to create more than one service column</a:t>
          </a:r>
        </a:p>
      </dsp:txBody>
      <dsp:txXfrm>
        <a:off x="1508760" y="2440898"/>
        <a:ext cx="6035040" cy="767028"/>
      </dsp:txXfrm>
    </dsp:sp>
    <dsp:sp modelId="{629A0AA4-C34B-446F-8E80-85076144FD9A}">
      <dsp:nvSpPr>
        <dsp:cNvPr id="0" name=""/>
        <dsp:cNvSpPr/>
      </dsp:nvSpPr>
      <dsp:spPr>
        <a:xfrm>
          <a:off x="0" y="2440898"/>
          <a:ext cx="1508760" cy="767028"/>
        </a:xfrm>
        <a:prstGeom prst="rect">
          <a:avLst/>
        </a:prstGeom>
        <a:solidFill>
          <a:schemeClr val="lt1">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9839" tIns="75765" rIns="79839" bIns="75765" numCol="1" spcCol="1270" anchor="ctr" anchorCtr="0">
          <a:noAutofit/>
        </a:bodyPr>
        <a:lstStyle/>
        <a:p>
          <a:pPr marL="0" lvl="0" indent="0" algn="ctr" defTabSz="977900">
            <a:lnSpc>
              <a:spcPct val="90000"/>
            </a:lnSpc>
            <a:spcBef>
              <a:spcPct val="0"/>
            </a:spcBef>
            <a:spcAft>
              <a:spcPct val="35000"/>
            </a:spcAft>
            <a:buNone/>
          </a:pPr>
          <a:r>
            <a:rPr lang="en-US" sz="2200" kern="1200" dirty="0"/>
            <a:t>Don’t duplicate</a:t>
          </a:r>
        </a:p>
      </dsp:txBody>
      <dsp:txXfrm>
        <a:off x="0" y="2440898"/>
        <a:ext cx="1508760" cy="767028"/>
      </dsp:txXfrm>
    </dsp:sp>
    <dsp:sp modelId="{C8A9BF10-039D-4B9B-89B7-74A4426F7254}">
      <dsp:nvSpPr>
        <dsp:cNvPr id="0" name=""/>
        <dsp:cNvSpPr/>
      </dsp:nvSpPr>
      <dsp:spPr>
        <a:xfrm>
          <a:off x="1508760" y="3253948"/>
          <a:ext cx="6035040" cy="767028"/>
        </a:xfrm>
        <a:prstGeom prst="rect">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17097" tIns="194825" rIns="117097" bIns="194825" numCol="1" spcCol="1270" anchor="t" anchorCtr="0">
          <a:noAutofit/>
        </a:bodyPr>
        <a:lstStyle/>
        <a:p>
          <a:pPr marL="0" lvl="0" indent="0" algn="l" defTabSz="622300">
            <a:lnSpc>
              <a:spcPct val="90000"/>
            </a:lnSpc>
            <a:spcBef>
              <a:spcPct val="0"/>
            </a:spcBef>
            <a:spcAft>
              <a:spcPct val="35000"/>
            </a:spcAft>
            <a:buNone/>
          </a:pPr>
          <a:r>
            <a:rPr lang="en-US" sz="1400" kern="1200" dirty="0">
              <a:solidFill>
                <a:schemeClr val="tx1"/>
              </a:solidFill>
            </a:rPr>
            <a:t>Display either all agency costs or just DOEA funded costs (recommend all)</a:t>
          </a:r>
        </a:p>
        <a:p>
          <a:pPr marL="114300" lvl="1" indent="-114300" algn="l" defTabSz="622300">
            <a:lnSpc>
              <a:spcPct val="90000"/>
            </a:lnSpc>
            <a:spcBef>
              <a:spcPct val="0"/>
            </a:spcBef>
            <a:spcAft>
              <a:spcPct val="15000"/>
            </a:spcAft>
            <a:buChar char="•"/>
          </a:pPr>
          <a:r>
            <a:rPr lang="en-US" sz="1400" kern="1200" dirty="0">
              <a:solidFill>
                <a:schemeClr val="tx1"/>
              </a:solidFill>
            </a:rPr>
            <a:t>If just DOEA, do not include all overhead &amp; admin costs!</a:t>
          </a:r>
        </a:p>
      </dsp:txBody>
      <dsp:txXfrm>
        <a:off x="1508760" y="3253948"/>
        <a:ext cx="6035040" cy="767028"/>
      </dsp:txXfrm>
    </dsp:sp>
    <dsp:sp modelId="{3EA17BDE-7F6A-4BD0-90FC-41A8D1A50E71}">
      <dsp:nvSpPr>
        <dsp:cNvPr id="0" name=""/>
        <dsp:cNvSpPr/>
      </dsp:nvSpPr>
      <dsp:spPr>
        <a:xfrm>
          <a:off x="0" y="3253948"/>
          <a:ext cx="1508760" cy="767028"/>
        </a:xfrm>
        <a:prstGeom prst="rect">
          <a:avLst/>
        </a:prstGeom>
        <a:solidFill>
          <a:schemeClr val="lt1">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9839" tIns="75765" rIns="79839" bIns="75765" numCol="1" spcCol="1270" anchor="ctr" anchorCtr="0">
          <a:noAutofit/>
        </a:bodyPr>
        <a:lstStyle/>
        <a:p>
          <a:pPr marL="0" lvl="0" indent="0" algn="ctr" defTabSz="977900">
            <a:lnSpc>
              <a:spcPct val="90000"/>
            </a:lnSpc>
            <a:spcBef>
              <a:spcPct val="0"/>
            </a:spcBef>
            <a:spcAft>
              <a:spcPct val="35000"/>
            </a:spcAft>
            <a:buNone/>
          </a:pPr>
          <a:r>
            <a:rPr lang="en-US" sz="2200" kern="1200" dirty="0"/>
            <a:t>Display</a:t>
          </a:r>
        </a:p>
      </dsp:txBody>
      <dsp:txXfrm>
        <a:off x="0" y="3253948"/>
        <a:ext cx="1508760" cy="76702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0BD9CE-8DD5-4226-9AAE-5AD984E8B80B}">
      <dsp:nvSpPr>
        <dsp:cNvPr id="0" name=""/>
        <dsp:cNvSpPr/>
      </dsp:nvSpPr>
      <dsp:spPr>
        <a:xfrm>
          <a:off x="0" y="143856"/>
          <a:ext cx="5098256" cy="1079325"/>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en-US" sz="4500" b="1" kern="1200" dirty="0"/>
            <a:t>Basic Principle:  </a:t>
          </a:r>
          <a:endParaRPr lang="en-US" sz="4500" kern="1200" dirty="0"/>
        </a:p>
      </dsp:txBody>
      <dsp:txXfrm>
        <a:off x="52688" y="196544"/>
        <a:ext cx="4992880" cy="973949"/>
      </dsp:txXfrm>
    </dsp:sp>
    <dsp:sp modelId="{535D70B5-12E2-4C37-BFD1-E0D4AFEBA0AD}">
      <dsp:nvSpPr>
        <dsp:cNvPr id="0" name=""/>
        <dsp:cNvSpPr/>
      </dsp:nvSpPr>
      <dsp:spPr>
        <a:xfrm>
          <a:off x="0" y="1352781"/>
          <a:ext cx="5098256" cy="1079325"/>
        </a:xfrm>
        <a:prstGeom prst="roundRect">
          <a:avLst/>
        </a:prstGeom>
        <a:solidFill>
          <a:schemeClr val="accent2">
            <a:hueOff val="-1331824"/>
            <a:satOff val="-586"/>
            <a:lumOff val="156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en-US" sz="4500" b="1" kern="1200" dirty="0"/>
            <a:t>CONSISTENCY</a:t>
          </a:r>
          <a:endParaRPr lang="en-US" sz="4500" kern="1200" dirty="0"/>
        </a:p>
      </dsp:txBody>
      <dsp:txXfrm>
        <a:off x="52688" y="1405469"/>
        <a:ext cx="4992880" cy="973949"/>
      </dsp:txXfrm>
    </dsp:sp>
    <dsp:sp modelId="{69E24D97-1CEF-4577-BDBF-CEE149B93995}">
      <dsp:nvSpPr>
        <dsp:cNvPr id="0" name=""/>
        <dsp:cNvSpPr/>
      </dsp:nvSpPr>
      <dsp:spPr>
        <a:xfrm>
          <a:off x="0" y="2432106"/>
          <a:ext cx="5098256" cy="30739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57150" rIns="320040" bIns="57150" numCol="1" spcCol="1270" anchor="t" anchorCtr="0">
          <a:noAutofit/>
        </a:bodyPr>
        <a:lstStyle/>
        <a:p>
          <a:pPr marL="285750" lvl="1" indent="-285750" algn="l" defTabSz="1555750">
            <a:lnSpc>
              <a:spcPct val="90000"/>
            </a:lnSpc>
            <a:spcBef>
              <a:spcPct val="0"/>
            </a:spcBef>
            <a:spcAft>
              <a:spcPct val="20000"/>
            </a:spcAft>
            <a:buChar char="•"/>
          </a:pPr>
          <a:r>
            <a:rPr lang="en-US" sz="3500" kern="1200" dirty="0"/>
            <a:t>The same methodology should be applied over time to provide a consistent review of costs allocated in rate development.</a:t>
          </a:r>
        </a:p>
      </dsp:txBody>
      <dsp:txXfrm>
        <a:off x="0" y="2432106"/>
        <a:ext cx="5098256" cy="307394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AE7BA2-39C6-49A2-8F6A-421FA061FD1D}">
      <dsp:nvSpPr>
        <dsp:cNvPr id="0" name=""/>
        <dsp:cNvSpPr/>
      </dsp:nvSpPr>
      <dsp:spPr>
        <a:xfrm>
          <a:off x="0" y="81756"/>
          <a:ext cx="5098256" cy="1319759"/>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Costs should be allocated to benefiting service, regardless of the funding source</a:t>
          </a:r>
        </a:p>
      </dsp:txBody>
      <dsp:txXfrm>
        <a:off x="64425" y="146181"/>
        <a:ext cx="4969406" cy="1190909"/>
      </dsp:txXfrm>
    </dsp:sp>
    <dsp:sp modelId="{68C3DFFB-E877-461D-BDFD-A0FF138559BB}">
      <dsp:nvSpPr>
        <dsp:cNvPr id="0" name=""/>
        <dsp:cNvSpPr/>
      </dsp:nvSpPr>
      <dsp:spPr>
        <a:xfrm>
          <a:off x="0" y="1470636"/>
          <a:ext cx="5098256" cy="1319759"/>
        </a:xfrm>
        <a:prstGeom prst="roundRect">
          <a:avLst/>
        </a:prstGeom>
        <a:solidFill>
          <a:schemeClr val="accent2">
            <a:hueOff val="-443941"/>
            <a:satOff val="-195"/>
            <a:lumOff val="52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Funding considerations handled on the Support Budget Worksheet.</a:t>
          </a:r>
        </a:p>
      </dsp:txBody>
      <dsp:txXfrm>
        <a:off x="64425" y="1535061"/>
        <a:ext cx="4969406" cy="1190909"/>
      </dsp:txXfrm>
    </dsp:sp>
    <dsp:sp modelId="{24EB3AF6-7348-476F-A14D-5BF51F661B30}">
      <dsp:nvSpPr>
        <dsp:cNvPr id="0" name=""/>
        <dsp:cNvSpPr/>
      </dsp:nvSpPr>
      <dsp:spPr>
        <a:xfrm>
          <a:off x="0" y="2859516"/>
          <a:ext cx="5098256" cy="1319759"/>
        </a:xfrm>
        <a:prstGeom prst="roundRect">
          <a:avLst/>
        </a:prstGeom>
        <a:solidFill>
          <a:schemeClr val="accent2">
            <a:hueOff val="-887883"/>
            <a:satOff val="-391"/>
            <a:lumOff val="104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Difference between rate (SBW) and cost (UCM).</a:t>
          </a:r>
        </a:p>
      </dsp:txBody>
      <dsp:txXfrm>
        <a:off x="64425" y="2923941"/>
        <a:ext cx="4969406" cy="1190909"/>
      </dsp:txXfrm>
    </dsp:sp>
    <dsp:sp modelId="{89950D4E-C7BD-42D2-9CB2-14B835A90D48}">
      <dsp:nvSpPr>
        <dsp:cNvPr id="0" name=""/>
        <dsp:cNvSpPr/>
      </dsp:nvSpPr>
      <dsp:spPr>
        <a:xfrm>
          <a:off x="0" y="4248396"/>
          <a:ext cx="5098256" cy="1319759"/>
        </a:xfrm>
        <a:prstGeom prst="roundRect">
          <a:avLst/>
        </a:prstGeom>
        <a:solidFill>
          <a:schemeClr val="accent2">
            <a:hueOff val="-1331824"/>
            <a:satOff val="-586"/>
            <a:lumOff val="156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Cost allocation mechanics should not be influenced by funding considerations</a:t>
          </a:r>
        </a:p>
      </dsp:txBody>
      <dsp:txXfrm>
        <a:off x="64425" y="4312821"/>
        <a:ext cx="4969406" cy="119090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4022485" y="8917127"/>
            <a:ext cx="3078383" cy="469745"/>
          </a:xfrm>
          <a:prstGeom prst="rect">
            <a:avLst/>
          </a:prstGeom>
        </p:spPr>
        <p:txBody>
          <a:bodyPr vert="horz" lIns="92464" tIns="46232" rIns="92464" bIns="46232" rtlCol="0" anchor="b"/>
          <a:lstStyle>
            <a:lvl1pPr algn="r">
              <a:defRPr sz="1200"/>
            </a:lvl1pPr>
          </a:lstStyle>
          <a:p>
            <a:fld id="{4028FC64-692C-42B9-923B-8212CB60B1A4}" type="slidenum">
              <a:rPr lang="en-US" smtClean="0"/>
              <a:t>‹#›</a:t>
            </a:fld>
            <a:endParaRPr lang="en-US" dirty="0"/>
          </a:p>
        </p:txBody>
      </p:sp>
    </p:spTree>
    <p:extLst>
      <p:ext uri="{BB962C8B-B14F-4D97-AF65-F5344CB8AC3E}">
        <p14:creationId xmlns:p14="http://schemas.microsoft.com/office/powerpoint/2010/main" val="18462658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lang="en-US" dirty="0"/>
          </a:p>
        </p:txBody>
      </p:sp>
      <p:sp>
        <p:nvSpPr>
          <p:cNvPr id="3" name="Date Placeholder 2"/>
          <p:cNvSpPr>
            <a:spLocks noGrp="1"/>
          </p:cNvSpPr>
          <p:nvPr>
            <p:ph type="dt" idx="1"/>
          </p:nvPr>
        </p:nvSpPr>
        <p:spPr>
          <a:xfrm>
            <a:off x="4023093" y="0"/>
            <a:ext cx="3077739" cy="469424"/>
          </a:xfrm>
          <a:prstGeom prst="rect">
            <a:avLst/>
          </a:prstGeom>
        </p:spPr>
        <p:txBody>
          <a:bodyPr vert="horz" lIns="94221" tIns="47111" rIns="94221" bIns="47111" rtlCol="0"/>
          <a:lstStyle>
            <a:lvl1pPr algn="r">
              <a:defRPr sz="1200"/>
            </a:lvl1pPr>
          </a:lstStyle>
          <a:p>
            <a:fld id="{B06A3993-FC9F-4006-A8BD-74D5A5FE3E9B}" type="datetimeFigureOut">
              <a:rPr lang="en-US" smtClean="0"/>
              <a:t>8/7/2023</a:t>
            </a:fld>
            <a:endParaRPr lang="en-US" dirty="0"/>
          </a:p>
        </p:txBody>
      </p:sp>
      <p:sp>
        <p:nvSpPr>
          <p:cNvPr id="4" name="Slide Image Placeholder 3"/>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4221" tIns="47111" rIns="94221" bIns="47111"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1" tIns="47111" rIns="94221" bIns="471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1" tIns="47111" rIns="94221" bIns="47111"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lIns="94221" tIns="47111" rIns="94221" bIns="47111" rtlCol="0" anchor="b"/>
          <a:lstStyle>
            <a:lvl1pPr algn="r">
              <a:defRPr sz="1200"/>
            </a:lvl1pPr>
          </a:lstStyle>
          <a:p>
            <a:fld id="{C8DEED54-BF9F-4B04-A1CE-ACC695869AD8}" type="slidenum">
              <a:rPr lang="en-US" smtClean="0"/>
              <a:t>‹#›</a:t>
            </a:fld>
            <a:endParaRPr lang="en-US" dirty="0"/>
          </a:p>
        </p:txBody>
      </p:sp>
    </p:spTree>
    <p:extLst>
      <p:ext uri="{BB962C8B-B14F-4D97-AF65-F5344CB8AC3E}">
        <p14:creationId xmlns:p14="http://schemas.microsoft.com/office/powerpoint/2010/main" val="30956332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DEED54-BF9F-4B04-A1CE-ACC695869AD8}" type="slidenum">
              <a:rPr lang="en-US" smtClean="0"/>
              <a:t>1</a:t>
            </a:fld>
            <a:endParaRPr lang="en-US" dirty="0"/>
          </a:p>
        </p:txBody>
      </p:sp>
    </p:spTree>
    <p:extLst>
      <p:ext uri="{BB962C8B-B14F-4D97-AF65-F5344CB8AC3E}">
        <p14:creationId xmlns:p14="http://schemas.microsoft.com/office/powerpoint/2010/main" val="2178514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Marketing/outreach – clear relation to elder programs or services</a:t>
            </a:r>
          </a:p>
          <a:p>
            <a:endParaRPr lang="en-US" sz="1400" dirty="0"/>
          </a:p>
          <a:p>
            <a:r>
              <a:rPr lang="en-US" sz="1400" dirty="0"/>
              <a:t>Rent – allocable portion to elder services</a:t>
            </a:r>
          </a:p>
          <a:p>
            <a:endParaRPr lang="en-US" sz="1400" dirty="0"/>
          </a:p>
          <a:p>
            <a:r>
              <a:rPr lang="en-US" sz="1400" dirty="0"/>
              <a:t>Training/Education – specific to people delivering elder services or overhead</a:t>
            </a:r>
          </a:p>
          <a:p>
            <a:endParaRPr lang="en-US" sz="1400" dirty="0"/>
          </a:p>
        </p:txBody>
      </p:sp>
      <p:sp>
        <p:nvSpPr>
          <p:cNvPr id="4" name="Slide Number Placeholder 3"/>
          <p:cNvSpPr>
            <a:spLocks noGrp="1"/>
          </p:cNvSpPr>
          <p:nvPr>
            <p:ph type="sldNum" sz="quarter" idx="5"/>
          </p:nvPr>
        </p:nvSpPr>
        <p:spPr/>
        <p:txBody>
          <a:bodyPr/>
          <a:lstStyle/>
          <a:p>
            <a:fld id="{C8DEED54-BF9F-4B04-A1CE-ACC695869AD8}" type="slidenum">
              <a:rPr lang="en-US" smtClean="0"/>
              <a:t>10</a:t>
            </a:fld>
            <a:endParaRPr lang="en-US" dirty="0"/>
          </a:p>
        </p:txBody>
      </p:sp>
    </p:spTree>
    <p:extLst>
      <p:ext uri="{BB962C8B-B14F-4D97-AF65-F5344CB8AC3E}">
        <p14:creationId xmlns:p14="http://schemas.microsoft.com/office/powerpoint/2010/main" val="2329908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Contingency reserve – does not apply to 3 month fund balance at the beginning of contract, feds don’t want you squireling away their money for a rainy day, 3 mos. is ok.</a:t>
            </a:r>
          </a:p>
          <a:p>
            <a:endParaRPr lang="en-US" sz="1400" dirty="0"/>
          </a:p>
          <a:p>
            <a:r>
              <a:rPr lang="en-US" sz="1400" dirty="0"/>
              <a:t>One common thread (ARP 2 CFR applies as well) – these costs are </a:t>
            </a:r>
            <a:r>
              <a:rPr lang="en-US" sz="1400" b="1" dirty="0"/>
              <a:t>non-service related</a:t>
            </a:r>
          </a:p>
        </p:txBody>
      </p:sp>
      <p:sp>
        <p:nvSpPr>
          <p:cNvPr id="4" name="Slide Number Placeholder 3"/>
          <p:cNvSpPr>
            <a:spLocks noGrp="1"/>
          </p:cNvSpPr>
          <p:nvPr>
            <p:ph type="sldNum" sz="quarter" idx="5"/>
          </p:nvPr>
        </p:nvSpPr>
        <p:spPr/>
        <p:txBody>
          <a:bodyPr/>
          <a:lstStyle/>
          <a:p>
            <a:fld id="{C8DEED54-BF9F-4B04-A1CE-ACC695869AD8}" type="slidenum">
              <a:rPr lang="en-US" smtClean="0"/>
              <a:t>11</a:t>
            </a:fld>
            <a:endParaRPr lang="en-US" dirty="0"/>
          </a:p>
        </p:txBody>
      </p:sp>
    </p:spTree>
    <p:extLst>
      <p:ext uri="{BB962C8B-B14F-4D97-AF65-F5344CB8AC3E}">
        <p14:creationId xmlns:p14="http://schemas.microsoft.com/office/powerpoint/2010/main" val="18736519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Word association</a:t>
            </a:r>
          </a:p>
          <a:p>
            <a:endParaRPr lang="en-US" sz="1400" dirty="0"/>
          </a:p>
          <a:p>
            <a:r>
              <a:rPr lang="en-US" sz="1400" dirty="0"/>
              <a:t>Direct – assigned</a:t>
            </a:r>
          </a:p>
          <a:p>
            <a:endParaRPr lang="en-US" sz="1400" dirty="0"/>
          </a:p>
          <a:p>
            <a:r>
              <a:rPr lang="en-US" sz="1400" dirty="0"/>
              <a:t>Indirect – allocated</a:t>
            </a:r>
          </a:p>
          <a:p>
            <a:endParaRPr lang="en-US" sz="1400" dirty="0"/>
          </a:p>
          <a:p>
            <a:endParaRPr lang="en-US" sz="1400" dirty="0"/>
          </a:p>
          <a:p>
            <a:endParaRPr lang="en-US" sz="1400" dirty="0"/>
          </a:p>
          <a:p>
            <a:r>
              <a:rPr lang="en-US" sz="1400" dirty="0"/>
              <a:t>Direct – you know and can attribute (assign) that cost to a service, or split between services</a:t>
            </a:r>
          </a:p>
        </p:txBody>
      </p:sp>
      <p:sp>
        <p:nvSpPr>
          <p:cNvPr id="4" name="Slide Number Placeholder 3"/>
          <p:cNvSpPr>
            <a:spLocks noGrp="1"/>
          </p:cNvSpPr>
          <p:nvPr>
            <p:ph type="sldNum" sz="quarter" idx="5"/>
          </p:nvPr>
        </p:nvSpPr>
        <p:spPr/>
        <p:txBody>
          <a:bodyPr/>
          <a:lstStyle/>
          <a:p>
            <a:fld id="{C8DEED54-BF9F-4B04-A1CE-ACC695869AD8}" type="slidenum">
              <a:rPr lang="en-US" smtClean="0"/>
              <a:t>12</a:t>
            </a:fld>
            <a:endParaRPr lang="en-US" dirty="0"/>
          </a:p>
        </p:txBody>
      </p:sp>
    </p:spTree>
    <p:extLst>
      <p:ext uri="{BB962C8B-B14F-4D97-AF65-F5344CB8AC3E}">
        <p14:creationId xmlns:p14="http://schemas.microsoft.com/office/powerpoint/2010/main" val="828637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Indirect costs – can’t tell which service, or all services (allocate)</a:t>
            </a:r>
          </a:p>
          <a:p>
            <a:endParaRPr lang="en-US" sz="1400" dirty="0"/>
          </a:p>
          <a:p>
            <a:r>
              <a:rPr lang="en-US" sz="1400" dirty="0"/>
              <a:t>The UCM makes cost allocation easy – only two cost pools</a:t>
            </a:r>
          </a:p>
          <a:p>
            <a:endParaRPr lang="en-US" sz="1400" dirty="0"/>
          </a:p>
          <a:p>
            <a:r>
              <a:rPr lang="en-US" sz="1400" dirty="0"/>
              <a:t>Management &amp; General – </a:t>
            </a:r>
            <a:r>
              <a:rPr lang="en-US" sz="1400" b="1" dirty="0"/>
              <a:t>People </a:t>
            </a:r>
            <a:r>
              <a:rPr lang="en-US" sz="1400" dirty="0"/>
              <a:t>related, things that benefit people or that people use.</a:t>
            </a:r>
          </a:p>
          <a:p>
            <a:endParaRPr lang="en-US" sz="1400" dirty="0"/>
          </a:p>
          <a:p>
            <a:r>
              <a:rPr lang="en-US" sz="1400" dirty="0"/>
              <a:t>Facilities &amp; Maintenance – </a:t>
            </a:r>
            <a:r>
              <a:rPr lang="en-US" sz="1400" b="1" dirty="0"/>
              <a:t>Space </a:t>
            </a:r>
            <a:r>
              <a:rPr lang="en-US" sz="1400" dirty="0"/>
              <a:t>related, the use and cost of space</a:t>
            </a:r>
          </a:p>
          <a:p>
            <a:endParaRPr lang="en-US" sz="1400" dirty="0"/>
          </a:p>
        </p:txBody>
      </p:sp>
      <p:sp>
        <p:nvSpPr>
          <p:cNvPr id="4" name="Slide Number Placeholder 3"/>
          <p:cNvSpPr>
            <a:spLocks noGrp="1"/>
          </p:cNvSpPr>
          <p:nvPr>
            <p:ph type="sldNum" sz="quarter" idx="5"/>
          </p:nvPr>
        </p:nvSpPr>
        <p:spPr/>
        <p:txBody>
          <a:bodyPr/>
          <a:lstStyle/>
          <a:p>
            <a:fld id="{C8DEED54-BF9F-4B04-A1CE-ACC695869AD8}" type="slidenum">
              <a:rPr lang="en-US" smtClean="0"/>
              <a:t>13</a:t>
            </a:fld>
            <a:endParaRPr lang="en-US" dirty="0"/>
          </a:p>
        </p:txBody>
      </p:sp>
    </p:spTree>
    <p:extLst>
      <p:ext uri="{BB962C8B-B14F-4D97-AF65-F5344CB8AC3E}">
        <p14:creationId xmlns:p14="http://schemas.microsoft.com/office/powerpoint/2010/main" val="16498533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Two times use the UCM – </a:t>
            </a:r>
          </a:p>
          <a:p>
            <a:endParaRPr lang="en-US" sz="1400" dirty="0"/>
          </a:p>
          <a:p>
            <a:r>
              <a:rPr lang="en-US" sz="1400" dirty="0"/>
              <a:t>Budget/actual</a:t>
            </a:r>
          </a:p>
          <a:p>
            <a:endParaRPr lang="en-US" sz="1400" dirty="0"/>
          </a:p>
          <a:p>
            <a:r>
              <a:rPr lang="en-US" sz="1400" dirty="0"/>
              <a:t>Prospective – cost rates based on prior years units and next years costs (budget). If first year, use CIRTS data to project service units.</a:t>
            </a:r>
          </a:p>
          <a:p>
            <a:endParaRPr lang="en-US" sz="1400" dirty="0"/>
          </a:p>
          <a:p>
            <a:r>
              <a:rPr lang="en-US" sz="1400" dirty="0"/>
              <a:t>Retrospective – cost rates based on actual costs and actual units. Ignore salary increase column in UCM spreadsheet.</a:t>
            </a:r>
          </a:p>
          <a:p>
            <a:endParaRPr lang="en-US" sz="1400" dirty="0"/>
          </a:p>
          <a:p>
            <a:r>
              <a:rPr lang="en-US" sz="1400" dirty="0"/>
              <a:t>Service Cost Report has served as a retro UCM.</a:t>
            </a:r>
          </a:p>
          <a:p>
            <a:endParaRPr lang="en-US" sz="1400" dirty="0"/>
          </a:p>
        </p:txBody>
      </p:sp>
      <p:sp>
        <p:nvSpPr>
          <p:cNvPr id="4" name="Slide Number Placeholder 3"/>
          <p:cNvSpPr>
            <a:spLocks noGrp="1"/>
          </p:cNvSpPr>
          <p:nvPr>
            <p:ph type="sldNum" sz="quarter" idx="5"/>
          </p:nvPr>
        </p:nvSpPr>
        <p:spPr/>
        <p:txBody>
          <a:bodyPr/>
          <a:lstStyle/>
          <a:p>
            <a:fld id="{C8DEED54-BF9F-4B04-A1CE-ACC695869AD8}" type="slidenum">
              <a:rPr lang="en-US" smtClean="0"/>
              <a:t>14</a:t>
            </a:fld>
            <a:endParaRPr lang="en-US" dirty="0"/>
          </a:p>
        </p:txBody>
      </p:sp>
    </p:spTree>
    <p:extLst>
      <p:ext uri="{BB962C8B-B14F-4D97-AF65-F5344CB8AC3E}">
        <p14:creationId xmlns:p14="http://schemas.microsoft.com/office/powerpoint/2010/main" val="35786098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3325" y="704850"/>
            <a:ext cx="4695825" cy="3521075"/>
          </a:xfrm>
        </p:spPr>
      </p:sp>
      <p:sp>
        <p:nvSpPr>
          <p:cNvPr id="3" name="Notes Placeholder 2"/>
          <p:cNvSpPr>
            <a:spLocks noGrp="1"/>
          </p:cNvSpPr>
          <p:nvPr>
            <p:ph type="body" idx="1"/>
          </p:nvPr>
        </p:nvSpPr>
        <p:spPr/>
        <p:txBody>
          <a:bodyPr/>
          <a:lstStyle/>
          <a:p>
            <a:r>
              <a:rPr lang="en-US" sz="1400" dirty="0"/>
              <a:t>Don’t override formulas! Except salary increases &amp; fringes</a:t>
            </a:r>
          </a:p>
          <a:p>
            <a:endParaRPr lang="en-US" sz="1400" dirty="0"/>
          </a:p>
          <a:p>
            <a:endParaRPr lang="en-US" sz="1400" dirty="0"/>
          </a:p>
          <a:p>
            <a:r>
              <a:rPr lang="en-US" sz="1400" dirty="0"/>
              <a:t>Excel basics:</a:t>
            </a:r>
          </a:p>
          <a:p>
            <a:endParaRPr lang="en-US" sz="1400" dirty="0"/>
          </a:p>
          <a:p>
            <a:r>
              <a:rPr lang="en-US" sz="1400" dirty="0"/>
              <a:t>Fill in top row(s) and rename</a:t>
            </a:r>
          </a:p>
          <a:p>
            <a:endParaRPr lang="en-US" sz="1400" dirty="0"/>
          </a:p>
          <a:p>
            <a:r>
              <a:rPr lang="en-US" sz="1400" dirty="0"/>
              <a:t>Hide unused columns &amp; rows</a:t>
            </a:r>
          </a:p>
          <a:p>
            <a:endParaRPr lang="en-US" sz="1400" dirty="0"/>
          </a:p>
        </p:txBody>
      </p:sp>
      <p:sp>
        <p:nvSpPr>
          <p:cNvPr id="4" name="Slide Number Placeholder 3"/>
          <p:cNvSpPr>
            <a:spLocks noGrp="1"/>
          </p:cNvSpPr>
          <p:nvPr>
            <p:ph type="sldNum" sz="quarter" idx="5"/>
          </p:nvPr>
        </p:nvSpPr>
        <p:spPr/>
        <p:txBody>
          <a:bodyPr/>
          <a:lstStyle/>
          <a:p>
            <a:fld id="{C8DEED54-BF9F-4B04-A1CE-ACC695869AD8}" type="slidenum">
              <a:rPr lang="en-US" smtClean="0"/>
              <a:t>15</a:t>
            </a:fld>
            <a:endParaRPr lang="en-US" dirty="0"/>
          </a:p>
        </p:txBody>
      </p:sp>
    </p:spTree>
    <p:extLst>
      <p:ext uri="{BB962C8B-B14F-4D97-AF65-F5344CB8AC3E}">
        <p14:creationId xmlns:p14="http://schemas.microsoft.com/office/powerpoint/2010/main" val="25994855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a:p>
            <a:r>
              <a:rPr lang="en-US" sz="1400" dirty="0"/>
              <a:t>People related – what they do or what they use </a:t>
            </a:r>
          </a:p>
          <a:p>
            <a:endParaRPr lang="en-US" sz="1400" dirty="0"/>
          </a:p>
          <a:p>
            <a:r>
              <a:rPr lang="en-US" sz="1400" dirty="0"/>
              <a:t>Includes overhead positions (CEO, CFO etc.)</a:t>
            </a:r>
          </a:p>
          <a:p>
            <a:endParaRPr lang="en-US" sz="1400" dirty="0"/>
          </a:p>
          <a:p>
            <a:r>
              <a:rPr lang="en-US" sz="1400" dirty="0"/>
              <a:t>Overhead – non-direct service time</a:t>
            </a:r>
          </a:p>
          <a:p>
            <a:endParaRPr lang="en-US" sz="1400" dirty="0"/>
          </a:p>
          <a:p>
            <a:r>
              <a:rPr lang="en-US" sz="1400" dirty="0"/>
              <a:t>Who do these positions serve  - the public (elders) or the people who  serve the public?</a:t>
            </a:r>
          </a:p>
          <a:p>
            <a:endParaRPr lang="en-US" sz="1400" dirty="0"/>
          </a:p>
          <a:p>
            <a:r>
              <a:rPr lang="en-US" sz="1400" dirty="0"/>
              <a:t>Once you assign positions or line items to the cost pool, the formulas allocate (Don’t try to divide CEO &amp; CFO time, let the spreadsheet allocate)</a:t>
            </a:r>
          </a:p>
          <a:p>
            <a:endParaRPr lang="en-US" sz="1400" dirty="0"/>
          </a:p>
          <a:p>
            <a:r>
              <a:rPr lang="en-US" sz="1400" dirty="0"/>
              <a:t>Formula driven</a:t>
            </a:r>
          </a:p>
        </p:txBody>
      </p:sp>
      <p:sp>
        <p:nvSpPr>
          <p:cNvPr id="4" name="Slide Number Placeholder 3"/>
          <p:cNvSpPr>
            <a:spLocks noGrp="1"/>
          </p:cNvSpPr>
          <p:nvPr>
            <p:ph type="sldNum" sz="quarter" idx="5"/>
          </p:nvPr>
        </p:nvSpPr>
        <p:spPr/>
        <p:txBody>
          <a:bodyPr/>
          <a:lstStyle/>
          <a:p>
            <a:fld id="{C8DEED54-BF9F-4B04-A1CE-ACC695869AD8}" type="slidenum">
              <a:rPr lang="en-US" smtClean="0"/>
              <a:t>16</a:t>
            </a:fld>
            <a:endParaRPr lang="en-US" dirty="0"/>
          </a:p>
        </p:txBody>
      </p:sp>
    </p:spTree>
    <p:extLst>
      <p:ext uri="{BB962C8B-B14F-4D97-AF65-F5344CB8AC3E}">
        <p14:creationId xmlns:p14="http://schemas.microsoft.com/office/powerpoint/2010/main" val="18431420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If square footage not available, allocate on staff. Assumption - staff using the same amount of square footage.  Reasonable</a:t>
            </a:r>
          </a:p>
        </p:txBody>
      </p:sp>
      <p:sp>
        <p:nvSpPr>
          <p:cNvPr id="4" name="Slide Number Placeholder 3"/>
          <p:cNvSpPr>
            <a:spLocks noGrp="1"/>
          </p:cNvSpPr>
          <p:nvPr>
            <p:ph type="sldNum" sz="quarter" idx="5"/>
          </p:nvPr>
        </p:nvSpPr>
        <p:spPr/>
        <p:txBody>
          <a:bodyPr/>
          <a:lstStyle/>
          <a:p>
            <a:fld id="{C8DEED54-BF9F-4B04-A1CE-ACC695869AD8}" type="slidenum">
              <a:rPr lang="en-US" smtClean="0"/>
              <a:t>17</a:t>
            </a:fld>
            <a:endParaRPr lang="en-US" dirty="0"/>
          </a:p>
        </p:txBody>
      </p:sp>
    </p:spTree>
    <p:extLst>
      <p:ext uri="{BB962C8B-B14F-4D97-AF65-F5344CB8AC3E}">
        <p14:creationId xmlns:p14="http://schemas.microsoft.com/office/powerpoint/2010/main" val="4407128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Allocate costs in the same way over time. Don’t switch methods from year to year.</a:t>
            </a:r>
          </a:p>
        </p:txBody>
      </p:sp>
      <p:sp>
        <p:nvSpPr>
          <p:cNvPr id="4" name="Slide Number Placeholder 3"/>
          <p:cNvSpPr>
            <a:spLocks noGrp="1"/>
          </p:cNvSpPr>
          <p:nvPr>
            <p:ph type="sldNum" sz="quarter" idx="5"/>
          </p:nvPr>
        </p:nvSpPr>
        <p:spPr/>
        <p:txBody>
          <a:bodyPr/>
          <a:lstStyle/>
          <a:p>
            <a:fld id="{C8DEED54-BF9F-4B04-A1CE-ACC695869AD8}" type="slidenum">
              <a:rPr lang="en-US" smtClean="0"/>
              <a:t>18</a:t>
            </a:fld>
            <a:endParaRPr lang="en-US" dirty="0"/>
          </a:p>
        </p:txBody>
      </p:sp>
    </p:spTree>
    <p:extLst>
      <p:ext uri="{BB962C8B-B14F-4D97-AF65-F5344CB8AC3E}">
        <p14:creationId xmlns:p14="http://schemas.microsoft.com/office/powerpoint/2010/main" val="24071012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Personnel Allocation Worksheet – only one thing, it calculates personnel wage cost (wage only) based on how they spend their time.</a:t>
            </a:r>
          </a:p>
          <a:p>
            <a:endParaRPr lang="en-US" sz="1400" dirty="0"/>
          </a:p>
          <a:p>
            <a:r>
              <a:rPr lang="en-US" sz="1400" dirty="0"/>
              <a:t>Time accounting – feds want backup for assignment to federally funded programs, not a guess or estimate. </a:t>
            </a:r>
            <a:r>
              <a:rPr lang="en-US" sz="1400" b="1" dirty="0"/>
              <a:t>Something an auditor could see.</a:t>
            </a:r>
          </a:p>
          <a:p>
            <a:endParaRPr lang="en-US" sz="1400" dirty="0"/>
          </a:p>
          <a:p>
            <a:r>
              <a:rPr lang="en-US" sz="1400" dirty="0"/>
              <a:t>Put all your overhead positions (except those dealing with space – Maintenance) in the M&amp;G cost pool!</a:t>
            </a:r>
          </a:p>
          <a:p>
            <a:endParaRPr lang="en-US" sz="1400" dirty="0"/>
          </a:p>
          <a:p>
            <a:r>
              <a:rPr lang="en-US" sz="1400" dirty="0"/>
              <a:t>Most important element of the UCM, since personnel costs are the majority of service costs</a:t>
            </a:r>
          </a:p>
        </p:txBody>
      </p:sp>
      <p:sp>
        <p:nvSpPr>
          <p:cNvPr id="4" name="Slide Number Placeholder 3"/>
          <p:cNvSpPr>
            <a:spLocks noGrp="1"/>
          </p:cNvSpPr>
          <p:nvPr>
            <p:ph type="sldNum" sz="quarter" idx="5"/>
          </p:nvPr>
        </p:nvSpPr>
        <p:spPr/>
        <p:txBody>
          <a:bodyPr/>
          <a:lstStyle/>
          <a:p>
            <a:fld id="{C8DEED54-BF9F-4B04-A1CE-ACC695869AD8}" type="slidenum">
              <a:rPr lang="en-US" smtClean="0"/>
              <a:t>19</a:t>
            </a:fld>
            <a:endParaRPr lang="en-US" dirty="0"/>
          </a:p>
        </p:txBody>
      </p:sp>
    </p:spTree>
    <p:extLst>
      <p:ext uri="{BB962C8B-B14F-4D97-AF65-F5344CB8AC3E}">
        <p14:creationId xmlns:p14="http://schemas.microsoft.com/office/powerpoint/2010/main" val="1890216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Questions handled after each slide, and at the end of the presentation.</a:t>
            </a:r>
          </a:p>
        </p:txBody>
      </p:sp>
      <p:sp>
        <p:nvSpPr>
          <p:cNvPr id="4" name="Slide Number Placeholder 3"/>
          <p:cNvSpPr>
            <a:spLocks noGrp="1"/>
          </p:cNvSpPr>
          <p:nvPr>
            <p:ph type="sldNum" sz="quarter" idx="5"/>
          </p:nvPr>
        </p:nvSpPr>
        <p:spPr/>
        <p:txBody>
          <a:bodyPr/>
          <a:lstStyle/>
          <a:p>
            <a:fld id="{C8DEED54-BF9F-4B04-A1CE-ACC695869AD8}" type="slidenum">
              <a:rPr lang="en-US" smtClean="0"/>
              <a:t>2</a:t>
            </a:fld>
            <a:endParaRPr lang="en-US" dirty="0"/>
          </a:p>
        </p:txBody>
      </p:sp>
    </p:spTree>
    <p:extLst>
      <p:ext uri="{BB962C8B-B14F-4D97-AF65-F5344CB8AC3E}">
        <p14:creationId xmlns:p14="http://schemas.microsoft.com/office/powerpoint/2010/main" val="10803617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If PAW determines wage cost, the Unit Cost Worksheet layers in all the rest of the agency costs.</a:t>
            </a:r>
          </a:p>
          <a:p>
            <a:endParaRPr lang="en-US" sz="1400" dirty="0"/>
          </a:p>
          <a:p>
            <a:r>
              <a:rPr lang="en-US" sz="1400" dirty="0"/>
              <a:t>Line items are pre=labeled</a:t>
            </a:r>
          </a:p>
          <a:p>
            <a:endParaRPr lang="en-US" sz="1400" dirty="0"/>
          </a:p>
          <a:p>
            <a:r>
              <a:rPr lang="en-US" sz="1400" dirty="0"/>
              <a:t>If you know what service, directly assign to that service</a:t>
            </a:r>
          </a:p>
          <a:p>
            <a:endParaRPr lang="en-US" sz="1400" dirty="0"/>
          </a:p>
          <a:p>
            <a:r>
              <a:rPr lang="en-US" sz="1400" dirty="0"/>
              <a:t>If you don’t, put in M&amp;G – spread across all services </a:t>
            </a:r>
          </a:p>
          <a:p>
            <a:endParaRPr lang="en-US" sz="1400" dirty="0"/>
          </a:p>
          <a:p>
            <a:r>
              <a:rPr lang="en-US" sz="1400" dirty="0"/>
              <a:t>Key is knowing what happens to the cost once it gets placed in the cost pool</a:t>
            </a:r>
          </a:p>
        </p:txBody>
      </p:sp>
      <p:sp>
        <p:nvSpPr>
          <p:cNvPr id="4" name="Slide Number Placeholder 3"/>
          <p:cNvSpPr>
            <a:spLocks noGrp="1"/>
          </p:cNvSpPr>
          <p:nvPr>
            <p:ph type="sldNum" sz="quarter" idx="5"/>
          </p:nvPr>
        </p:nvSpPr>
        <p:spPr/>
        <p:txBody>
          <a:bodyPr/>
          <a:lstStyle/>
          <a:p>
            <a:fld id="{C8DEED54-BF9F-4B04-A1CE-ACC695869AD8}" type="slidenum">
              <a:rPr lang="en-US" smtClean="0"/>
              <a:t>20</a:t>
            </a:fld>
            <a:endParaRPr lang="en-US" dirty="0"/>
          </a:p>
        </p:txBody>
      </p:sp>
    </p:spTree>
    <p:extLst>
      <p:ext uri="{BB962C8B-B14F-4D97-AF65-F5344CB8AC3E}">
        <p14:creationId xmlns:p14="http://schemas.microsoft.com/office/powerpoint/2010/main" val="33680794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Direct to service or put in cost pool depends on the number and nature of the costs</a:t>
            </a:r>
          </a:p>
          <a:p>
            <a:endParaRPr lang="en-US" sz="1400" dirty="0"/>
          </a:p>
          <a:p>
            <a:r>
              <a:rPr lang="en-US" sz="1400" dirty="0"/>
              <a:t>What if part of it relates to a particular service and the remainder relates to all other?</a:t>
            </a:r>
          </a:p>
          <a:p>
            <a:r>
              <a:rPr lang="en-US" sz="1400" dirty="0"/>
              <a:t>Have to make a judgement call based on materiality</a:t>
            </a:r>
          </a:p>
          <a:p>
            <a:r>
              <a:rPr lang="en-US" sz="1400" dirty="0"/>
              <a:t>Not supposed to allocate the same cost two ways to the same award (service)</a:t>
            </a:r>
          </a:p>
          <a:p>
            <a:r>
              <a:rPr lang="en-US" sz="1400" dirty="0"/>
              <a:t>If small, put it all in cost pool</a:t>
            </a:r>
          </a:p>
          <a:p>
            <a:r>
              <a:rPr lang="en-US" sz="1400" dirty="0"/>
              <a:t>If large, put it in the service, remainder in the cost pool</a:t>
            </a:r>
          </a:p>
        </p:txBody>
      </p:sp>
      <p:sp>
        <p:nvSpPr>
          <p:cNvPr id="4" name="Slide Number Placeholder 3"/>
          <p:cNvSpPr>
            <a:spLocks noGrp="1"/>
          </p:cNvSpPr>
          <p:nvPr>
            <p:ph type="sldNum" sz="quarter" idx="5"/>
          </p:nvPr>
        </p:nvSpPr>
        <p:spPr/>
        <p:txBody>
          <a:bodyPr/>
          <a:lstStyle/>
          <a:p>
            <a:fld id="{C8DEED54-BF9F-4B04-A1CE-ACC695869AD8}" type="slidenum">
              <a:rPr lang="en-US" smtClean="0"/>
              <a:t>21</a:t>
            </a:fld>
            <a:endParaRPr lang="en-US" dirty="0"/>
          </a:p>
        </p:txBody>
      </p:sp>
    </p:spTree>
    <p:extLst>
      <p:ext uri="{BB962C8B-B14F-4D97-AF65-F5344CB8AC3E}">
        <p14:creationId xmlns:p14="http://schemas.microsoft.com/office/powerpoint/2010/main" val="23790383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These too require a little discernment on the number and nature of costs as to how you handle them on the spreadsheet.</a:t>
            </a:r>
          </a:p>
          <a:p>
            <a:endParaRPr lang="en-US" sz="1400" dirty="0"/>
          </a:p>
          <a:p>
            <a:r>
              <a:rPr lang="en-US" sz="1400" dirty="0"/>
              <a:t>Benefit one or two services or all?</a:t>
            </a:r>
          </a:p>
        </p:txBody>
      </p:sp>
      <p:sp>
        <p:nvSpPr>
          <p:cNvPr id="4" name="Slide Number Placeholder 3"/>
          <p:cNvSpPr>
            <a:spLocks noGrp="1"/>
          </p:cNvSpPr>
          <p:nvPr>
            <p:ph type="sldNum" sz="quarter" idx="5"/>
          </p:nvPr>
        </p:nvSpPr>
        <p:spPr/>
        <p:txBody>
          <a:bodyPr/>
          <a:lstStyle/>
          <a:p>
            <a:fld id="{C8DEED54-BF9F-4B04-A1CE-ACC695869AD8}" type="slidenum">
              <a:rPr lang="en-US" smtClean="0"/>
              <a:t>22</a:t>
            </a:fld>
            <a:endParaRPr lang="en-US" dirty="0"/>
          </a:p>
        </p:txBody>
      </p:sp>
    </p:spTree>
    <p:extLst>
      <p:ext uri="{BB962C8B-B14F-4D97-AF65-F5344CB8AC3E}">
        <p14:creationId xmlns:p14="http://schemas.microsoft.com/office/powerpoint/2010/main" val="2753038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Subcontractors are generally service specific, assign directly to that service.</a:t>
            </a:r>
          </a:p>
          <a:p>
            <a:endParaRPr lang="en-US" sz="1400" dirty="0"/>
          </a:p>
          <a:p>
            <a:r>
              <a:rPr lang="en-US" sz="1400" dirty="0"/>
              <a:t>Give examples from the slide</a:t>
            </a:r>
          </a:p>
          <a:p>
            <a:endParaRPr lang="en-US" sz="1400" dirty="0"/>
          </a:p>
          <a:p>
            <a:r>
              <a:rPr lang="en-US" sz="1400" dirty="0"/>
              <a:t>Rate x units = cost</a:t>
            </a:r>
          </a:p>
        </p:txBody>
      </p:sp>
      <p:sp>
        <p:nvSpPr>
          <p:cNvPr id="4" name="Slide Number Placeholder 3"/>
          <p:cNvSpPr>
            <a:spLocks noGrp="1"/>
          </p:cNvSpPr>
          <p:nvPr>
            <p:ph type="sldNum" sz="quarter" idx="5"/>
          </p:nvPr>
        </p:nvSpPr>
        <p:spPr/>
        <p:txBody>
          <a:bodyPr/>
          <a:lstStyle/>
          <a:p>
            <a:fld id="{C8DEED54-BF9F-4B04-A1CE-ACC695869AD8}" type="slidenum">
              <a:rPr lang="en-US" smtClean="0"/>
              <a:t>23</a:t>
            </a:fld>
            <a:endParaRPr lang="en-US" dirty="0"/>
          </a:p>
        </p:txBody>
      </p:sp>
    </p:spTree>
    <p:extLst>
      <p:ext uri="{BB962C8B-B14F-4D97-AF65-F5344CB8AC3E}">
        <p14:creationId xmlns:p14="http://schemas.microsoft.com/office/powerpoint/2010/main" val="10109602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Depreciation – capitalized equipment or property only</a:t>
            </a:r>
          </a:p>
          <a:p>
            <a:endParaRPr lang="en-US" sz="1400" dirty="0"/>
          </a:p>
          <a:p>
            <a:r>
              <a:rPr lang="en-US" sz="1400" dirty="0"/>
              <a:t>Space – F&amp;M cost pool</a:t>
            </a:r>
          </a:p>
          <a:p>
            <a:endParaRPr lang="en-US" sz="1400" dirty="0"/>
          </a:p>
          <a:p>
            <a:r>
              <a:rPr lang="en-US" sz="1400" dirty="0"/>
              <a:t>Does equipment benefit a specific service or all services (car example)</a:t>
            </a:r>
          </a:p>
        </p:txBody>
      </p:sp>
      <p:sp>
        <p:nvSpPr>
          <p:cNvPr id="4" name="Slide Number Placeholder 3"/>
          <p:cNvSpPr>
            <a:spLocks noGrp="1"/>
          </p:cNvSpPr>
          <p:nvPr>
            <p:ph type="sldNum" sz="quarter" idx="5"/>
          </p:nvPr>
        </p:nvSpPr>
        <p:spPr/>
        <p:txBody>
          <a:bodyPr/>
          <a:lstStyle/>
          <a:p>
            <a:fld id="{C8DEED54-BF9F-4B04-A1CE-ACC695869AD8}" type="slidenum">
              <a:rPr lang="en-US" smtClean="0"/>
              <a:t>24</a:t>
            </a:fld>
            <a:endParaRPr lang="en-US" dirty="0"/>
          </a:p>
        </p:txBody>
      </p:sp>
    </p:spTree>
    <p:extLst>
      <p:ext uri="{BB962C8B-B14F-4D97-AF65-F5344CB8AC3E}">
        <p14:creationId xmlns:p14="http://schemas.microsoft.com/office/powerpoint/2010/main" val="41731865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Food doesn’t mean meals</a:t>
            </a:r>
          </a:p>
          <a:p>
            <a:endParaRPr lang="en-US" sz="1400" dirty="0"/>
          </a:p>
          <a:p>
            <a:r>
              <a:rPr lang="en-US" sz="1400" dirty="0"/>
              <a:t>Other – just that, with some caveats</a:t>
            </a:r>
          </a:p>
          <a:p>
            <a:endParaRPr lang="en-US" sz="1400" dirty="0"/>
          </a:p>
          <a:p>
            <a:r>
              <a:rPr lang="en-US" sz="1400" dirty="0"/>
              <a:t>&lt; 20k or 1% of total budget</a:t>
            </a:r>
          </a:p>
        </p:txBody>
      </p:sp>
      <p:sp>
        <p:nvSpPr>
          <p:cNvPr id="4" name="Slide Number Placeholder 3"/>
          <p:cNvSpPr>
            <a:spLocks noGrp="1"/>
          </p:cNvSpPr>
          <p:nvPr>
            <p:ph type="sldNum" sz="quarter" idx="5"/>
          </p:nvPr>
        </p:nvSpPr>
        <p:spPr/>
        <p:txBody>
          <a:bodyPr/>
          <a:lstStyle/>
          <a:p>
            <a:fld id="{C8DEED54-BF9F-4B04-A1CE-ACC695869AD8}" type="slidenum">
              <a:rPr lang="en-US" smtClean="0"/>
              <a:t>25</a:t>
            </a:fld>
            <a:endParaRPr lang="en-US" dirty="0"/>
          </a:p>
        </p:txBody>
      </p:sp>
    </p:spTree>
    <p:extLst>
      <p:ext uri="{BB962C8B-B14F-4D97-AF65-F5344CB8AC3E}">
        <p14:creationId xmlns:p14="http://schemas.microsoft.com/office/powerpoint/2010/main" val="13837728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Subcontractor allowance is a device by which you assign the cost of the subcontract to the service, but apply a ceiling to it when the Management &amp; General Cost Pool is allocated to services</a:t>
            </a:r>
          </a:p>
          <a:p>
            <a:endParaRPr lang="en-US" sz="1400" dirty="0"/>
          </a:p>
          <a:p>
            <a:r>
              <a:rPr lang="en-US" sz="1400" dirty="0"/>
              <a:t>If large contract , cost of administering the contract (someone else is doing the work) will skew the allocation of the other costs</a:t>
            </a:r>
          </a:p>
          <a:p>
            <a:endParaRPr lang="en-US" sz="1400" dirty="0"/>
          </a:p>
          <a:p>
            <a:r>
              <a:rPr lang="en-US" sz="1400" dirty="0"/>
              <a:t>Max of $25k per federal guidance, arbitrary number, hasn’t changed</a:t>
            </a:r>
          </a:p>
          <a:p>
            <a:endParaRPr lang="en-US" sz="1400" dirty="0"/>
          </a:p>
          <a:p>
            <a:r>
              <a:rPr lang="en-US" sz="1400" dirty="0"/>
              <a:t>$25,00 max per contract, not per subcontractor</a:t>
            </a:r>
          </a:p>
        </p:txBody>
      </p:sp>
      <p:sp>
        <p:nvSpPr>
          <p:cNvPr id="4" name="Slide Number Placeholder 3"/>
          <p:cNvSpPr>
            <a:spLocks noGrp="1"/>
          </p:cNvSpPr>
          <p:nvPr>
            <p:ph type="sldNum" sz="quarter" idx="5"/>
          </p:nvPr>
        </p:nvSpPr>
        <p:spPr/>
        <p:txBody>
          <a:bodyPr/>
          <a:lstStyle/>
          <a:p>
            <a:fld id="{C8DEED54-BF9F-4B04-A1CE-ACC695869AD8}" type="slidenum">
              <a:rPr lang="en-US" smtClean="0"/>
              <a:t>26</a:t>
            </a:fld>
            <a:endParaRPr lang="en-US" dirty="0"/>
          </a:p>
        </p:txBody>
      </p:sp>
    </p:spTree>
    <p:extLst>
      <p:ext uri="{BB962C8B-B14F-4D97-AF65-F5344CB8AC3E}">
        <p14:creationId xmlns:p14="http://schemas.microsoft.com/office/powerpoint/2010/main" val="15177750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Feds will pay their fair share but no more.</a:t>
            </a:r>
          </a:p>
          <a:p>
            <a:endParaRPr lang="en-US" sz="1400" dirty="0"/>
          </a:p>
          <a:p>
            <a:r>
              <a:rPr lang="en-US" sz="1400" dirty="0"/>
              <a:t>What portion of the space is used by federal (elder) programs?</a:t>
            </a:r>
          </a:p>
          <a:p>
            <a:endParaRPr lang="en-US" sz="1400" dirty="0"/>
          </a:p>
          <a:p>
            <a:r>
              <a:rPr lang="en-US" sz="1400" dirty="0"/>
              <a:t>Reasonable – don’t have to measure with a tape measure, floor plans are great, some way to estimate square footage used by the elder program(s)</a:t>
            </a:r>
          </a:p>
        </p:txBody>
      </p:sp>
      <p:sp>
        <p:nvSpPr>
          <p:cNvPr id="4" name="Slide Number Placeholder 3"/>
          <p:cNvSpPr>
            <a:spLocks noGrp="1"/>
          </p:cNvSpPr>
          <p:nvPr>
            <p:ph type="sldNum" sz="quarter" idx="5"/>
          </p:nvPr>
        </p:nvSpPr>
        <p:spPr/>
        <p:txBody>
          <a:bodyPr/>
          <a:lstStyle/>
          <a:p>
            <a:fld id="{C8DEED54-BF9F-4B04-A1CE-ACC695869AD8}" type="slidenum">
              <a:rPr lang="en-US" smtClean="0"/>
              <a:t>27</a:t>
            </a:fld>
            <a:endParaRPr lang="en-US" dirty="0"/>
          </a:p>
        </p:txBody>
      </p:sp>
    </p:spTree>
    <p:extLst>
      <p:ext uri="{BB962C8B-B14F-4D97-AF65-F5344CB8AC3E}">
        <p14:creationId xmlns:p14="http://schemas.microsoft.com/office/powerpoint/2010/main" val="33673002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For each service, you will enter the number of units of service, only on the Unit Cost Worksheet</a:t>
            </a:r>
          </a:p>
          <a:p>
            <a:endParaRPr lang="en-US" sz="1400" dirty="0"/>
          </a:p>
          <a:p>
            <a:r>
              <a:rPr lang="en-US" sz="1400" dirty="0"/>
              <a:t>CIRTS or actual from last year, unless you have reason to believe units will change.</a:t>
            </a:r>
          </a:p>
          <a:p>
            <a:endParaRPr lang="en-US" sz="1400" dirty="0"/>
          </a:p>
          <a:p>
            <a:r>
              <a:rPr lang="en-US" sz="1400" dirty="0"/>
              <a:t># of units drives unit cost</a:t>
            </a:r>
          </a:p>
          <a:p>
            <a:r>
              <a:rPr lang="en-US" sz="1400" dirty="0"/>
              <a:t>Cost/units = unit cost</a:t>
            </a:r>
          </a:p>
        </p:txBody>
      </p:sp>
      <p:sp>
        <p:nvSpPr>
          <p:cNvPr id="4" name="Slide Number Placeholder 3"/>
          <p:cNvSpPr>
            <a:spLocks noGrp="1"/>
          </p:cNvSpPr>
          <p:nvPr>
            <p:ph type="sldNum" sz="quarter" idx="5"/>
          </p:nvPr>
        </p:nvSpPr>
        <p:spPr/>
        <p:txBody>
          <a:bodyPr/>
          <a:lstStyle/>
          <a:p>
            <a:fld id="{C8DEED54-BF9F-4B04-A1CE-ACC695869AD8}" type="slidenum">
              <a:rPr lang="en-US" smtClean="0"/>
              <a:t>28</a:t>
            </a:fld>
            <a:endParaRPr lang="en-US" dirty="0"/>
          </a:p>
        </p:txBody>
      </p:sp>
    </p:spTree>
    <p:extLst>
      <p:ext uri="{BB962C8B-B14F-4D97-AF65-F5344CB8AC3E}">
        <p14:creationId xmlns:p14="http://schemas.microsoft.com/office/powerpoint/2010/main" val="16747468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An important distinction that sometimes get lost.</a:t>
            </a:r>
          </a:p>
          <a:p>
            <a:endParaRPr lang="en-US" sz="1400" dirty="0"/>
          </a:p>
          <a:p>
            <a:r>
              <a:rPr lang="en-US" sz="1400" dirty="0"/>
              <a:t>A cost is a cost is a cost, regardless of who pays for it.</a:t>
            </a:r>
          </a:p>
          <a:p>
            <a:endParaRPr lang="en-US" sz="1400" dirty="0"/>
          </a:p>
          <a:p>
            <a:r>
              <a:rPr lang="en-US" sz="1400" dirty="0"/>
              <a:t>Up to now, we have just been concerned with determining service cost.</a:t>
            </a:r>
          </a:p>
          <a:p>
            <a:endParaRPr lang="en-US" sz="1400" dirty="0"/>
          </a:p>
          <a:p>
            <a:r>
              <a:rPr lang="en-US" sz="1400" dirty="0"/>
              <a:t>Cost should not be influenced by who pays for it.  </a:t>
            </a:r>
          </a:p>
          <a:p>
            <a:endParaRPr lang="en-US" sz="1400" dirty="0"/>
          </a:p>
          <a:p>
            <a:r>
              <a:rPr lang="en-US" sz="1400" b="1" dirty="0"/>
              <a:t>If you write a check for it, it should be on the UCM</a:t>
            </a:r>
          </a:p>
        </p:txBody>
      </p:sp>
      <p:sp>
        <p:nvSpPr>
          <p:cNvPr id="4" name="Slide Number Placeholder 3"/>
          <p:cNvSpPr>
            <a:spLocks noGrp="1"/>
          </p:cNvSpPr>
          <p:nvPr>
            <p:ph type="sldNum" sz="quarter" idx="5"/>
          </p:nvPr>
        </p:nvSpPr>
        <p:spPr/>
        <p:txBody>
          <a:bodyPr/>
          <a:lstStyle/>
          <a:p>
            <a:fld id="{C8DEED54-BF9F-4B04-A1CE-ACC695869AD8}" type="slidenum">
              <a:rPr lang="en-US" smtClean="0"/>
              <a:t>29</a:t>
            </a:fld>
            <a:endParaRPr lang="en-US" dirty="0"/>
          </a:p>
        </p:txBody>
      </p:sp>
    </p:spTree>
    <p:extLst>
      <p:ext uri="{BB962C8B-B14F-4D97-AF65-F5344CB8AC3E}">
        <p14:creationId xmlns:p14="http://schemas.microsoft.com/office/powerpoint/2010/main" val="4247357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Just touch on Federal regulations</a:t>
            </a:r>
          </a:p>
          <a:p>
            <a:endParaRPr lang="en-US" sz="1400" dirty="0"/>
          </a:p>
          <a:p>
            <a:r>
              <a:rPr lang="en-US" sz="1400" dirty="0"/>
              <a:t>Most time spent on the Unit Cost Methodology</a:t>
            </a:r>
          </a:p>
          <a:p>
            <a:endParaRPr lang="en-US" sz="1400" dirty="0"/>
          </a:p>
          <a:p>
            <a:r>
              <a:rPr lang="en-US" sz="1400" dirty="0"/>
              <a:t>Want to emphasize the difference between costing a service and funding a service – the Support Budget Worksheet is the only portion of the UCM that deals with funding</a:t>
            </a:r>
          </a:p>
        </p:txBody>
      </p:sp>
      <p:sp>
        <p:nvSpPr>
          <p:cNvPr id="4" name="Slide Number Placeholder 3"/>
          <p:cNvSpPr>
            <a:spLocks noGrp="1"/>
          </p:cNvSpPr>
          <p:nvPr>
            <p:ph type="sldNum" sz="quarter" idx="5"/>
          </p:nvPr>
        </p:nvSpPr>
        <p:spPr/>
        <p:txBody>
          <a:bodyPr/>
          <a:lstStyle/>
          <a:p>
            <a:fld id="{C8DEED54-BF9F-4B04-A1CE-ACC695869AD8}" type="slidenum">
              <a:rPr lang="en-US" smtClean="0"/>
              <a:t>3</a:t>
            </a:fld>
            <a:endParaRPr lang="en-US" dirty="0"/>
          </a:p>
        </p:txBody>
      </p:sp>
    </p:spTree>
    <p:extLst>
      <p:ext uri="{BB962C8B-B14F-4D97-AF65-F5344CB8AC3E}">
        <p14:creationId xmlns:p14="http://schemas.microsoft.com/office/powerpoint/2010/main" val="11703003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Now, we will turn (briefly) to funding</a:t>
            </a:r>
          </a:p>
          <a:p>
            <a:endParaRPr lang="en-US" sz="1400" dirty="0"/>
          </a:p>
          <a:p>
            <a:r>
              <a:rPr lang="en-US" sz="1400" dirty="0"/>
              <a:t>NSIP – </a:t>
            </a:r>
            <a:r>
              <a:rPr lang="en-US" sz="1400" dirty="0" err="1"/>
              <a:t>Nutition</a:t>
            </a:r>
            <a:r>
              <a:rPr lang="en-US" sz="1400" dirty="0"/>
              <a:t> </a:t>
            </a:r>
            <a:r>
              <a:rPr lang="en-US" sz="1400" dirty="0" err="1"/>
              <a:t>Svcs</a:t>
            </a:r>
            <a:r>
              <a:rPr lang="en-US" sz="1400" dirty="0"/>
              <a:t> Incentive Program; CCE – Community Care for the Elderly; ADI - </a:t>
            </a:r>
            <a:r>
              <a:rPr lang="en-US" sz="1400" dirty="0" err="1"/>
              <a:t>Alzheimers</a:t>
            </a:r>
            <a:endParaRPr lang="en-US" sz="1400" dirty="0"/>
          </a:p>
          <a:p>
            <a:endParaRPr lang="en-US" sz="1400" dirty="0"/>
          </a:p>
          <a:p>
            <a:r>
              <a:rPr lang="en-US" sz="1400" dirty="0"/>
              <a:t>Match – 10%</a:t>
            </a:r>
          </a:p>
          <a:p>
            <a:endParaRPr lang="en-US" sz="1400" dirty="0"/>
          </a:p>
          <a:p>
            <a:r>
              <a:rPr lang="en-US" sz="1400" b="1" dirty="0"/>
              <a:t>Feds will pay 90% of the cost of the services</a:t>
            </a:r>
          </a:p>
          <a:p>
            <a:r>
              <a:rPr lang="en-US" sz="1400" b="1" dirty="0"/>
              <a:t>The other 10% can be made up of these other sources</a:t>
            </a:r>
          </a:p>
          <a:p>
            <a:r>
              <a:rPr lang="en-US" sz="1400" b="1" dirty="0"/>
              <a:t>Cost offsets that reduce the rate charged to DOEA</a:t>
            </a:r>
          </a:p>
          <a:p>
            <a:endParaRPr lang="en-US" sz="1400" b="1" dirty="0"/>
          </a:p>
          <a:p>
            <a:r>
              <a:rPr lang="en-US" sz="1400" dirty="0"/>
              <a:t>Program income – making copies, client copays, bake sales</a:t>
            </a:r>
          </a:p>
          <a:p>
            <a:endParaRPr lang="en-US" sz="1400" dirty="0"/>
          </a:p>
          <a:p>
            <a:endParaRPr lang="en-US" sz="1400" dirty="0"/>
          </a:p>
          <a:p>
            <a:endParaRPr lang="en-US" sz="1400" dirty="0"/>
          </a:p>
        </p:txBody>
      </p:sp>
      <p:sp>
        <p:nvSpPr>
          <p:cNvPr id="4" name="Slide Number Placeholder 3"/>
          <p:cNvSpPr>
            <a:spLocks noGrp="1"/>
          </p:cNvSpPr>
          <p:nvPr>
            <p:ph type="sldNum" sz="quarter" idx="5"/>
          </p:nvPr>
        </p:nvSpPr>
        <p:spPr/>
        <p:txBody>
          <a:bodyPr/>
          <a:lstStyle/>
          <a:p>
            <a:fld id="{C8DEED54-BF9F-4B04-A1CE-ACC695869AD8}" type="slidenum">
              <a:rPr lang="en-US" smtClean="0"/>
              <a:t>30</a:t>
            </a:fld>
            <a:endParaRPr lang="en-US" dirty="0"/>
          </a:p>
        </p:txBody>
      </p:sp>
    </p:spTree>
    <p:extLst>
      <p:ext uri="{BB962C8B-B14F-4D97-AF65-F5344CB8AC3E}">
        <p14:creationId xmlns:p14="http://schemas.microsoft.com/office/powerpoint/2010/main" val="12036691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OAA C2 – home delivered meals</a:t>
            </a:r>
          </a:p>
          <a:p>
            <a:r>
              <a:rPr lang="en-US" sz="1400" dirty="0"/>
              <a:t>OAA C1 – congregate meals</a:t>
            </a:r>
          </a:p>
          <a:p>
            <a:r>
              <a:rPr lang="en-US" sz="1400" dirty="0"/>
              <a:t>Match requirement</a:t>
            </a:r>
          </a:p>
          <a:p>
            <a:endParaRPr lang="en-US" sz="1400" dirty="0"/>
          </a:p>
          <a:p>
            <a:r>
              <a:rPr lang="en-US" sz="1400" dirty="0"/>
              <a:t>LSP – Local </a:t>
            </a:r>
            <a:r>
              <a:rPr lang="en-US" sz="1400" dirty="0" err="1"/>
              <a:t>Svcs</a:t>
            </a:r>
            <a:r>
              <a:rPr lang="en-US" sz="1400" dirty="0"/>
              <a:t> Programs. No match</a:t>
            </a:r>
          </a:p>
          <a:p>
            <a:endParaRPr lang="en-US" sz="1400" dirty="0"/>
          </a:p>
          <a:p>
            <a:endParaRPr lang="en-US" sz="1400" dirty="0"/>
          </a:p>
          <a:p>
            <a:r>
              <a:rPr lang="en-US" sz="1400" dirty="0"/>
              <a:t>ADI has co-pay requirement.</a:t>
            </a:r>
          </a:p>
          <a:p>
            <a:r>
              <a:rPr lang="en-US" sz="1400" dirty="0"/>
              <a:t>OAA3E caregiver support group has no co-pay requirement, no means testing</a:t>
            </a:r>
          </a:p>
        </p:txBody>
      </p:sp>
      <p:sp>
        <p:nvSpPr>
          <p:cNvPr id="4" name="Slide Number Placeholder 3"/>
          <p:cNvSpPr>
            <a:spLocks noGrp="1"/>
          </p:cNvSpPr>
          <p:nvPr>
            <p:ph type="sldNum" sz="quarter" idx="5"/>
          </p:nvPr>
        </p:nvSpPr>
        <p:spPr/>
        <p:txBody>
          <a:bodyPr/>
          <a:lstStyle/>
          <a:p>
            <a:fld id="{C8DEED54-BF9F-4B04-A1CE-ACC695869AD8}" type="slidenum">
              <a:rPr lang="en-US" smtClean="0"/>
              <a:t>31</a:t>
            </a:fld>
            <a:endParaRPr lang="en-US" dirty="0"/>
          </a:p>
        </p:txBody>
      </p:sp>
    </p:spTree>
    <p:extLst>
      <p:ext uri="{BB962C8B-B14F-4D97-AF65-F5344CB8AC3E}">
        <p14:creationId xmlns:p14="http://schemas.microsoft.com/office/powerpoint/2010/main" val="322263744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Service same cost, different funding sources?</a:t>
            </a:r>
          </a:p>
          <a:p>
            <a:r>
              <a:rPr lang="en-US" sz="1400" dirty="0"/>
              <a:t>One Per </a:t>
            </a:r>
            <a:r>
              <a:rPr lang="en-US" sz="1400" dirty="0" err="1"/>
              <a:t>Alloc</a:t>
            </a:r>
            <a:r>
              <a:rPr lang="en-US" sz="1400" dirty="0"/>
              <a:t> Worksheet, one Unit Cost Worksheet</a:t>
            </a:r>
          </a:p>
          <a:p>
            <a:endParaRPr lang="en-US" sz="1400" dirty="0"/>
          </a:p>
          <a:p>
            <a:r>
              <a:rPr lang="en-US" sz="1400" dirty="0"/>
              <a:t>More than one, or several, Support Budget Worksheets depending on the number of funding sources</a:t>
            </a:r>
          </a:p>
          <a:p>
            <a:endParaRPr lang="en-US" sz="1400" dirty="0"/>
          </a:p>
          <a:p>
            <a:r>
              <a:rPr lang="en-US" sz="1400" dirty="0"/>
              <a:t>Manually enter # of units in each SBW tab</a:t>
            </a:r>
          </a:p>
          <a:p>
            <a:endParaRPr lang="en-US" sz="1400" dirty="0"/>
          </a:p>
          <a:p>
            <a:r>
              <a:rPr lang="en-US" sz="1400" dirty="0"/>
              <a:t>Support Budget Worksheet not linked to Unit Cost Worksheet, manual entry</a:t>
            </a:r>
          </a:p>
        </p:txBody>
      </p:sp>
      <p:sp>
        <p:nvSpPr>
          <p:cNvPr id="4" name="Slide Number Placeholder 3"/>
          <p:cNvSpPr>
            <a:spLocks noGrp="1"/>
          </p:cNvSpPr>
          <p:nvPr>
            <p:ph type="sldNum" sz="quarter" idx="5"/>
          </p:nvPr>
        </p:nvSpPr>
        <p:spPr/>
        <p:txBody>
          <a:bodyPr/>
          <a:lstStyle/>
          <a:p>
            <a:fld id="{C8DEED54-BF9F-4B04-A1CE-ACC695869AD8}" type="slidenum">
              <a:rPr lang="en-US" smtClean="0"/>
              <a:t>32</a:t>
            </a:fld>
            <a:endParaRPr lang="en-US" dirty="0"/>
          </a:p>
        </p:txBody>
      </p:sp>
    </p:spTree>
    <p:extLst>
      <p:ext uri="{BB962C8B-B14F-4D97-AF65-F5344CB8AC3E}">
        <p14:creationId xmlns:p14="http://schemas.microsoft.com/office/powerpoint/2010/main" val="28976466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Keep these slides handy as we go through </a:t>
            </a:r>
            <a:r>
              <a:rPr lang="en-US" sz="1400"/>
              <a:t>the spreadsheets</a:t>
            </a:r>
          </a:p>
        </p:txBody>
      </p:sp>
      <p:sp>
        <p:nvSpPr>
          <p:cNvPr id="4" name="Slide Number Placeholder 3"/>
          <p:cNvSpPr>
            <a:spLocks noGrp="1"/>
          </p:cNvSpPr>
          <p:nvPr>
            <p:ph type="sldNum" sz="quarter" idx="5"/>
          </p:nvPr>
        </p:nvSpPr>
        <p:spPr/>
        <p:txBody>
          <a:bodyPr/>
          <a:lstStyle/>
          <a:p>
            <a:fld id="{C8DEED54-BF9F-4B04-A1CE-ACC695869AD8}" type="slidenum">
              <a:rPr lang="en-US" smtClean="0"/>
              <a:t>33</a:t>
            </a:fld>
            <a:endParaRPr lang="en-US" dirty="0"/>
          </a:p>
        </p:txBody>
      </p:sp>
    </p:spTree>
    <p:extLst>
      <p:ext uri="{BB962C8B-B14F-4D97-AF65-F5344CB8AC3E}">
        <p14:creationId xmlns:p14="http://schemas.microsoft.com/office/powerpoint/2010/main" val="1394700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The simple answer – because this is ultimately Federal money. The costing principles were not designed by your AAA, or your County, or even DOEA.  </a:t>
            </a:r>
          </a:p>
          <a:p>
            <a:endParaRPr lang="en-US" sz="1400" dirty="0"/>
          </a:p>
          <a:p>
            <a:r>
              <a:rPr lang="en-US" sz="1400" dirty="0"/>
              <a:t>DOEA is “on the hook” for this money, it doesn’t lose it’s federal identity because it’s passed through to other organizations, government or non-government.</a:t>
            </a:r>
          </a:p>
          <a:p>
            <a:endParaRPr lang="en-US" sz="1400" dirty="0"/>
          </a:p>
          <a:p>
            <a:r>
              <a:rPr lang="en-US" sz="1400" dirty="0"/>
              <a:t>UCM was designed to bring federal costing principles to elder services</a:t>
            </a:r>
          </a:p>
          <a:p>
            <a:endParaRPr lang="en-US" sz="1800" dirty="0"/>
          </a:p>
        </p:txBody>
      </p:sp>
      <p:sp>
        <p:nvSpPr>
          <p:cNvPr id="4" name="Slide Number Placeholder 3"/>
          <p:cNvSpPr>
            <a:spLocks noGrp="1"/>
          </p:cNvSpPr>
          <p:nvPr>
            <p:ph type="sldNum" sz="quarter" idx="5"/>
          </p:nvPr>
        </p:nvSpPr>
        <p:spPr/>
        <p:txBody>
          <a:bodyPr/>
          <a:lstStyle/>
          <a:p>
            <a:fld id="{C8DEED54-BF9F-4B04-A1CE-ACC695869AD8}" type="slidenum">
              <a:rPr lang="en-US" smtClean="0"/>
              <a:t>4</a:t>
            </a:fld>
            <a:endParaRPr lang="en-US" dirty="0"/>
          </a:p>
        </p:txBody>
      </p:sp>
    </p:spTree>
    <p:extLst>
      <p:ext uri="{BB962C8B-B14F-4D97-AF65-F5344CB8AC3E}">
        <p14:creationId xmlns:p14="http://schemas.microsoft.com/office/powerpoint/2010/main" val="2010916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Feds want to pay their fair share of costs (direct &amp; indirect) but no more</a:t>
            </a:r>
          </a:p>
          <a:p>
            <a:endParaRPr lang="en-US" sz="1400" dirty="0"/>
          </a:p>
          <a:p>
            <a:r>
              <a:rPr lang="en-US" sz="1400" dirty="0"/>
              <a:t>Fair share based on the benefit received according to an objective metric</a:t>
            </a:r>
          </a:p>
          <a:p>
            <a:pPr marL="173370" indent="-173370">
              <a:buFont typeface="Arial" panose="020B0604020202020204" pitchFamily="34" charset="0"/>
              <a:buChar char="•"/>
            </a:pPr>
            <a:r>
              <a:rPr lang="en-US" sz="1400" dirty="0"/>
              <a:t>1 of 5 work on a federal program, should only get 20% of allocated overhead cost, not more simply because the funding might be available to load more than that on the federal program.</a:t>
            </a:r>
          </a:p>
          <a:p>
            <a:pPr marL="173370" indent="-173370">
              <a:buFont typeface="Arial" panose="020B0604020202020204" pitchFamily="34" charset="0"/>
              <a:buChar char="•"/>
            </a:pPr>
            <a:endParaRPr lang="en-US" sz="1400" dirty="0"/>
          </a:p>
          <a:p>
            <a:pPr marL="173370" indent="-173370">
              <a:buFont typeface="Arial" panose="020B0604020202020204" pitchFamily="34" charset="0"/>
              <a:buChar char="•"/>
            </a:pPr>
            <a:endParaRPr lang="en-US" sz="1400" dirty="0"/>
          </a:p>
          <a:p>
            <a:r>
              <a:rPr lang="en-US" sz="1400" dirty="0"/>
              <a:t>Federal Circular 2 CFR Part 200 is guidebook for cost recovery</a:t>
            </a:r>
          </a:p>
        </p:txBody>
      </p:sp>
      <p:sp>
        <p:nvSpPr>
          <p:cNvPr id="4" name="Slide Number Placeholder 3"/>
          <p:cNvSpPr>
            <a:spLocks noGrp="1"/>
          </p:cNvSpPr>
          <p:nvPr>
            <p:ph type="sldNum" sz="quarter" idx="5"/>
          </p:nvPr>
        </p:nvSpPr>
        <p:spPr/>
        <p:txBody>
          <a:bodyPr/>
          <a:lstStyle/>
          <a:p>
            <a:fld id="{E2934B63-30B6-47B2-8BC7-323CD5FFDD57}" type="slidenum">
              <a:rPr lang="en-US" smtClean="0"/>
              <a:t>5</a:t>
            </a:fld>
            <a:endParaRPr lang="en-US" dirty="0"/>
          </a:p>
        </p:txBody>
      </p:sp>
    </p:spTree>
    <p:extLst>
      <p:ext uri="{BB962C8B-B14F-4D97-AF65-F5344CB8AC3E}">
        <p14:creationId xmlns:p14="http://schemas.microsoft.com/office/powerpoint/2010/main" val="2680462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2 CFR Part 200 is formerly A-87 </a:t>
            </a:r>
          </a:p>
          <a:p>
            <a:endParaRPr lang="en-US" sz="1400" dirty="0"/>
          </a:p>
          <a:p>
            <a:r>
              <a:rPr lang="en-US" sz="1400" dirty="0"/>
              <a:t>Consolidated different circulars for costing principles for state &amp; local governments, colleges and universities, and not-for-profits.</a:t>
            </a:r>
          </a:p>
          <a:p>
            <a:endParaRPr lang="en-US" sz="1400" dirty="0"/>
          </a:p>
          <a:p>
            <a:r>
              <a:rPr lang="en-US" sz="1400" dirty="0"/>
              <a:t>Not a legal document, other than unallowable costs.</a:t>
            </a:r>
          </a:p>
          <a:p>
            <a:endParaRPr lang="en-US" sz="1400" dirty="0"/>
          </a:p>
          <a:p>
            <a:r>
              <a:rPr lang="en-US" sz="1400" dirty="0"/>
              <a:t>Reasonableness – not be reasonable to allocate all overhead to that one federal program, or to allocate fiscal officer costs based on square footage, there’s </a:t>
            </a:r>
            <a:r>
              <a:rPr lang="en-US" sz="1400"/>
              <a:t>no correlation.</a:t>
            </a:r>
            <a:endParaRPr lang="en-US" sz="1400" dirty="0"/>
          </a:p>
        </p:txBody>
      </p:sp>
      <p:sp>
        <p:nvSpPr>
          <p:cNvPr id="4" name="Slide Number Placeholder 3"/>
          <p:cNvSpPr>
            <a:spLocks noGrp="1"/>
          </p:cNvSpPr>
          <p:nvPr>
            <p:ph type="sldNum" sz="quarter" idx="5"/>
          </p:nvPr>
        </p:nvSpPr>
        <p:spPr/>
        <p:txBody>
          <a:bodyPr/>
          <a:lstStyle/>
          <a:p>
            <a:fld id="{C8DEED54-BF9F-4B04-A1CE-ACC695869AD8}" type="slidenum">
              <a:rPr lang="en-US" smtClean="0"/>
              <a:t>6</a:t>
            </a:fld>
            <a:endParaRPr lang="en-US" dirty="0"/>
          </a:p>
        </p:txBody>
      </p:sp>
    </p:spTree>
    <p:extLst>
      <p:ext uri="{BB962C8B-B14F-4D97-AF65-F5344CB8AC3E}">
        <p14:creationId xmlns:p14="http://schemas.microsoft.com/office/powerpoint/2010/main" val="1277643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Not all services will have a unit rate – single service competitive bid don’t need to.</a:t>
            </a:r>
          </a:p>
          <a:p>
            <a:endParaRPr lang="en-US" sz="1400" dirty="0"/>
          </a:p>
          <a:p>
            <a:r>
              <a:rPr lang="en-US" sz="1400" dirty="0"/>
              <a:t>Original UCM has been greatly updated (Budget Worksheet (funding) not part of original)</a:t>
            </a:r>
          </a:p>
          <a:p>
            <a:endParaRPr lang="en-US" sz="1400" dirty="0"/>
          </a:p>
          <a:p>
            <a:r>
              <a:rPr lang="en-US" sz="1400" dirty="0"/>
              <a:t>Federal guidance and industry standards (since mid 1970s)</a:t>
            </a:r>
          </a:p>
        </p:txBody>
      </p:sp>
      <p:sp>
        <p:nvSpPr>
          <p:cNvPr id="4" name="Slide Number Placeholder 3"/>
          <p:cNvSpPr>
            <a:spLocks noGrp="1"/>
          </p:cNvSpPr>
          <p:nvPr>
            <p:ph type="sldNum" sz="quarter" idx="5"/>
          </p:nvPr>
        </p:nvSpPr>
        <p:spPr/>
        <p:txBody>
          <a:bodyPr/>
          <a:lstStyle/>
          <a:p>
            <a:fld id="{C8DEED54-BF9F-4B04-A1CE-ACC695869AD8}" type="slidenum">
              <a:rPr lang="en-US" smtClean="0"/>
              <a:t>7</a:t>
            </a:fld>
            <a:endParaRPr lang="en-US" dirty="0"/>
          </a:p>
        </p:txBody>
      </p:sp>
    </p:spTree>
    <p:extLst>
      <p:ext uri="{BB962C8B-B14F-4D97-AF65-F5344CB8AC3E}">
        <p14:creationId xmlns:p14="http://schemas.microsoft.com/office/powerpoint/2010/main" val="3409396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This is from the guidance</a:t>
            </a:r>
          </a:p>
          <a:p>
            <a:endParaRPr lang="en-US" sz="1400" dirty="0"/>
          </a:p>
          <a:p>
            <a:r>
              <a:rPr lang="en-US" sz="1400" dirty="0"/>
              <a:t>Documented – auditable, per financial records</a:t>
            </a:r>
          </a:p>
          <a:p>
            <a:endParaRPr lang="en-US" sz="1400" dirty="0"/>
          </a:p>
          <a:p>
            <a:r>
              <a:rPr lang="en-US" sz="1400" dirty="0"/>
              <a:t>Necessary for the delivery of the service (overhead is necessary)</a:t>
            </a:r>
          </a:p>
          <a:p>
            <a:endParaRPr lang="en-US" sz="1400" dirty="0"/>
          </a:p>
          <a:p>
            <a:r>
              <a:rPr lang="en-US" sz="1400" dirty="0"/>
              <a:t>Consistently treated – each type of cost has to be treated (handled) the same way from year to year</a:t>
            </a:r>
          </a:p>
          <a:p>
            <a:endParaRPr lang="en-US" sz="1400" dirty="0"/>
          </a:p>
          <a:p>
            <a:r>
              <a:rPr lang="en-US" sz="1400" dirty="0"/>
              <a:t>Reasonable – raised eye test, or would it be in the newspaper?</a:t>
            </a:r>
          </a:p>
          <a:p>
            <a:endParaRPr lang="en-US" sz="1400" dirty="0"/>
          </a:p>
          <a:p>
            <a:r>
              <a:rPr lang="en-US" sz="1400" dirty="0"/>
              <a:t>Net of applicable credits – if you’re getting reimbursed from some other source, reduce the cost to the feds </a:t>
            </a:r>
          </a:p>
        </p:txBody>
      </p:sp>
      <p:sp>
        <p:nvSpPr>
          <p:cNvPr id="4" name="Slide Number Placeholder 3"/>
          <p:cNvSpPr>
            <a:spLocks noGrp="1"/>
          </p:cNvSpPr>
          <p:nvPr>
            <p:ph type="sldNum" sz="quarter" idx="5"/>
          </p:nvPr>
        </p:nvSpPr>
        <p:spPr/>
        <p:txBody>
          <a:bodyPr/>
          <a:lstStyle/>
          <a:p>
            <a:fld id="{C8DEED54-BF9F-4B04-A1CE-ACC695869AD8}" type="slidenum">
              <a:rPr lang="en-US" smtClean="0"/>
              <a:t>8</a:t>
            </a:fld>
            <a:endParaRPr lang="en-US" dirty="0"/>
          </a:p>
        </p:txBody>
      </p:sp>
    </p:spTree>
    <p:extLst>
      <p:ext uri="{BB962C8B-B14F-4D97-AF65-F5344CB8AC3E}">
        <p14:creationId xmlns:p14="http://schemas.microsoft.com/office/powerpoint/2010/main" val="3381815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If you’re not familiar with these, download a copy of 2 CFR Part 200 and look up the section on allowable and unallowable costs (the only applicable “thou shalt” section)</a:t>
            </a:r>
          </a:p>
          <a:p>
            <a:endParaRPr lang="en-US" sz="1400" dirty="0"/>
          </a:p>
          <a:p>
            <a:r>
              <a:rPr lang="en-US" sz="1400" dirty="0"/>
              <a:t>Depreciation – what is the capitalization level (it will vary). Above that level, purchases of equipment will have to be depreciated over useful life. If you bought a car, Feds don’t want to pay for the whole car the first year, rather over it’s useful life.</a:t>
            </a:r>
          </a:p>
          <a:p>
            <a:r>
              <a:rPr lang="en-US" sz="1400" dirty="0"/>
              <a:t>Land &amp; Building depreciation as an indirect cost. 40 years Has to dedicated to the purpose of the federal award.</a:t>
            </a:r>
          </a:p>
          <a:p>
            <a:endParaRPr lang="en-US" sz="1400" dirty="0"/>
          </a:p>
          <a:p>
            <a:r>
              <a:rPr lang="en-US" sz="1400" dirty="0"/>
              <a:t>Liability, auto, building </a:t>
            </a:r>
            <a:r>
              <a:rPr lang="en-US" sz="1400" dirty="0" err="1"/>
              <a:t>etc</a:t>
            </a:r>
            <a:r>
              <a:rPr lang="en-US" sz="1400" dirty="0"/>
              <a:t> all allowable</a:t>
            </a:r>
          </a:p>
          <a:p>
            <a:endParaRPr lang="en-US" sz="1400" dirty="0"/>
          </a:p>
          <a:p>
            <a:r>
              <a:rPr lang="en-US" sz="1400" dirty="0"/>
              <a:t>Non Capitalized equipment – (below capitalization level) just like a supply</a:t>
            </a:r>
          </a:p>
          <a:p>
            <a:endParaRPr lang="en-US" sz="1400" dirty="0"/>
          </a:p>
          <a:p>
            <a:r>
              <a:rPr lang="en-US" sz="1400" dirty="0"/>
              <a:t>Meetings and conferences (clear relationship to the elder service or program (but can apply to overhead, general). No alcoholic beverages or entertainment </a:t>
            </a:r>
          </a:p>
        </p:txBody>
      </p:sp>
      <p:sp>
        <p:nvSpPr>
          <p:cNvPr id="4" name="Slide Number Placeholder 3"/>
          <p:cNvSpPr>
            <a:spLocks noGrp="1"/>
          </p:cNvSpPr>
          <p:nvPr>
            <p:ph type="sldNum" sz="quarter" idx="5"/>
          </p:nvPr>
        </p:nvSpPr>
        <p:spPr/>
        <p:txBody>
          <a:bodyPr/>
          <a:lstStyle/>
          <a:p>
            <a:fld id="{C8DEED54-BF9F-4B04-A1CE-ACC695869AD8}" type="slidenum">
              <a:rPr lang="en-US" smtClean="0"/>
              <a:t>9</a:t>
            </a:fld>
            <a:endParaRPr lang="en-US" dirty="0"/>
          </a:p>
        </p:txBody>
      </p:sp>
    </p:spTree>
    <p:extLst>
      <p:ext uri="{BB962C8B-B14F-4D97-AF65-F5344CB8AC3E}">
        <p14:creationId xmlns:p14="http://schemas.microsoft.com/office/powerpoint/2010/main" val="1918935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D6556B8-04A5-4021-8596-C94C395290F1}" type="datetime1">
              <a:rPr lang="en-US" smtClean="0"/>
              <a:t>8/7/2023</a:t>
            </a:fld>
            <a:endParaRPr lang="en-US" dirty="0"/>
          </a:p>
        </p:txBody>
      </p:sp>
      <p:sp>
        <p:nvSpPr>
          <p:cNvPr id="5" name="Footer Placeholder 4"/>
          <p:cNvSpPr>
            <a:spLocks noGrp="1"/>
          </p:cNvSpPr>
          <p:nvPr>
            <p:ph type="ftr" sz="quarter" idx="11"/>
          </p:nvPr>
        </p:nvSpPr>
        <p:spPr/>
        <p:txBody>
          <a:bodyPr/>
          <a:lstStyle/>
          <a:p>
            <a:r>
              <a:rPr lang="en-US" dirty="0"/>
              <a:t>F4a</a:t>
            </a:r>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2304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227CF4-2042-4114-AFD8-C4528E76321B}" type="datetime1">
              <a:rPr lang="en-US" smtClean="0"/>
              <a:t>8/7/2023</a:t>
            </a:fld>
            <a:endParaRPr lang="en-US" dirty="0"/>
          </a:p>
        </p:txBody>
      </p:sp>
      <p:sp>
        <p:nvSpPr>
          <p:cNvPr id="5" name="Footer Placeholder 4"/>
          <p:cNvSpPr>
            <a:spLocks noGrp="1"/>
          </p:cNvSpPr>
          <p:nvPr>
            <p:ph type="ftr" sz="quarter" idx="11"/>
          </p:nvPr>
        </p:nvSpPr>
        <p:spPr/>
        <p:txBody>
          <a:bodyPr/>
          <a:lstStyle/>
          <a:p>
            <a:r>
              <a:rPr lang="en-US" dirty="0"/>
              <a:t>F4a</a:t>
            </a:r>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56388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6FDE63-18D7-44E9-A55A-5DF0CC415EF7}" type="datetime1">
              <a:rPr lang="en-US" smtClean="0"/>
              <a:t>8/7/2023</a:t>
            </a:fld>
            <a:endParaRPr lang="en-US" dirty="0"/>
          </a:p>
        </p:txBody>
      </p:sp>
      <p:sp>
        <p:nvSpPr>
          <p:cNvPr id="5" name="Footer Placeholder 4"/>
          <p:cNvSpPr>
            <a:spLocks noGrp="1"/>
          </p:cNvSpPr>
          <p:nvPr>
            <p:ph type="ftr" sz="quarter" idx="11"/>
          </p:nvPr>
        </p:nvSpPr>
        <p:spPr/>
        <p:txBody>
          <a:bodyPr/>
          <a:lstStyle/>
          <a:p>
            <a:r>
              <a:rPr lang="en-US" dirty="0"/>
              <a:t>F4a</a:t>
            </a:r>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71049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92A396-704B-45FA-AD3B-1F689E9AA0B7}" type="datetime1">
              <a:rPr lang="en-US" smtClean="0"/>
              <a:t>8/7/2023</a:t>
            </a:fld>
            <a:endParaRPr lang="en-US" dirty="0"/>
          </a:p>
        </p:txBody>
      </p:sp>
      <p:sp>
        <p:nvSpPr>
          <p:cNvPr id="5" name="Footer Placeholder 4"/>
          <p:cNvSpPr>
            <a:spLocks noGrp="1"/>
          </p:cNvSpPr>
          <p:nvPr>
            <p:ph type="ftr" sz="quarter" idx="11"/>
          </p:nvPr>
        </p:nvSpPr>
        <p:spPr/>
        <p:txBody>
          <a:bodyPr/>
          <a:lstStyle/>
          <a:p>
            <a:r>
              <a:rPr lang="en-US" dirty="0"/>
              <a:t>F4a</a:t>
            </a:r>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7815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BB0A34-4A75-43C8-AA5D-987EA1569AB5}" type="datetime1">
              <a:rPr lang="en-US" smtClean="0"/>
              <a:t>8/7/2023</a:t>
            </a:fld>
            <a:endParaRPr lang="en-US" dirty="0"/>
          </a:p>
        </p:txBody>
      </p:sp>
      <p:sp>
        <p:nvSpPr>
          <p:cNvPr id="5" name="Footer Placeholder 4"/>
          <p:cNvSpPr>
            <a:spLocks noGrp="1"/>
          </p:cNvSpPr>
          <p:nvPr>
            <p:ph type="ftr" sz="quarter" idx="11"/>
          </p:nvPr>
        </p:nvSpPr>
        <p:spPr/>
        <p:txBody>
          <a:bodyPr/>
          <a:lstStyle/>
          <a:p>
            <a:r>
              <a:rPr lang="en-US" dirty="0"/>
              <a:t>F4a</a:t>
            </a:r>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5296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087C4F-A486-4036-A4E6-F02ABD9411D4}" type="datetime1">
              <a:rPr lang="en-US" smtClean="0"/>
              <a:t>8/7/2023</a:t>
            </a:fld>
            <a:endParaRPr lang="en-US" dirty="0"/>
          </a:p>
        </p:txBody>
      </p:sp>
      <p:sp>
        <p:nvSpPr>
          <p:cNvPr id="6" name="Footer Placeholder 5"/>
          <p:cNvSpPr>
            <a:spLocks noGrp="1"/>
          </p:cNvSpPr>
          <p:nvPr>
            <p:ph type="ftr" sz="quarter" idx="11"/>
          </p:nvPr>
        </p:nvSpPr>
        <p:spPr/>
        <p:txBody>
          <a:bodyPr/>
          <a:lstStyle/>
          <a:p>
            <a:r>
              <a:rPr lang="en-US" dirty="0"/>
              <a:t>F4a</a:t>
            </a:r>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13544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D2B1A-D277-4985-9424-98FE300FA407}" type="datetime1">
              <a:rPr lang="en-US" smtClean="0"/>
              <a:t>8/7/2023</a:t>
            </a:fld>
            <a:endParaRPr lang="en-US" dirty="0"/>
          </a:p>
        </p:txBody>
      </p:sp>
      <p:sp>
        <p:nvSpPr>
          <p:cNvPr id="8" name="Footer Placeholder 7"/>
          <p:cNvSpPr>
            <a:spLocks noGrp="1"/>
          </p:cNvSpPr>
          <p:nvPr>
            <p:ph type="ftr" sz="quarter" idx="11"/>
          </p:nvPr>
        </p:nvSpPr>
        <p:spPr/>
        <p:txBody>
          <a:bodyPr/>
          <a:lstStyle/>
          <a:p>
            <a:r>
              <a:rPr lang="en-US" dirty="0"/>
              <a:t>F4a</a:t>
            </a:r>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19871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8133660-4813-459E-8A0E-F099B0EEF3C5}" type="datetime1">
              <a:rPr lang="en-US" smtClean="0"/>
              <a:t>8/7/2023</a:t>
            </a:fld>
            <a:endParaRPr lang="en-US" dirty="0"/>
          </a:p>
        </p:txBody>
      </p:sp>
      <p:sp>
        <p:nvSpPr>
          <p:cNvPr id="4" name="Footer Placeholder 3"/>
          <p:cNvSpPr>
            <a:spLocks noGrp="1"/>
          </p:cNvSpPr>
          <p:nvPr>
            <p:ph type="ftr" sz="quarter" idx="11"/>
          </p:nvPr>
        </p:nvSpPr>
        <p:spPr/>
        <p:txBody>
          <a:bodyPr/>
          <a:lstStyle/>
          <a:p>
            <a:r>
              <a:rPr lang="en-US" dirty="0"/>
              <a:t>F4a</a:t>
            </a:r>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22878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1CAFA80-5F81-4808-A6A6-F15CD18F0F36}" type="datetime1">
              <a:rPr lang="en-US" smtClean="0"/>
              <a:t>8/7/2023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dirty="0"/>
              <a:t>F4a</a:t>
            </a:r>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00896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C079131-4CD5-4DFD-A130-920DA0CB3858}" type="datetime1">
              <a:rPr lang="en-US" smtClean="0"/>
              <a:t>8/7/2023</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dirty="0"/>
              <a:t>F4a</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562927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C9C9FB-9086-4666-B2D7-060850B6AFE6}" type="datetime1">
              <a:rPr lang="en-US" smtClean="0"/>
              <a:t>8/7/2023</a:t>
            </a:fld>
            <a:endParaRPr lang="en-US" dirty="0"/>
          </a:p>
        </p:txBody>
      </p:sp>
      <p:sp>
        <p:nvSpPr>
          <p:cNvPr id="6" name="Footer Placeholder 5"/>
          <p:cNvSpPr>
            <a:spLocks noGrp="1"/>
          </p:cNvSpPr>
          <p:nvPr>
            <p:ph type="ftr" sz="quarter" idx="11"/>
          </p:nvPr>
        </p:nvSpPr>
        <p:spPr/>
        <p:txBody>
          <a:bodyPr/>
          <a:lstStyle/>
          <a:p>
            <a:r>
              <a:rPr lang="en-US" dirty="0"/>
              <a:t>F4a</a:t>
            </a:r>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43110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8E0C7227-490E-4084-8FC0-43C846B3E409}" type="datetime1">
              <a:rPr lang="en-US" smtClean="0"/>
              <a:t>8/7/2023</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F4a</a:t>
            </a: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1833072"/>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23B65A-8E87-4DE1-9F18-CDA161640D9E}"/>
              </a:ext>
            </a:extLst>
          </p:cNvPr>
          <p:cNvSpPr txBox="1">
            <a:spLocks noGrp="1"/>
          </p:cNvSpPr>
          <p:nvPr>
            <p:ph type="title" idx="4294967295"/>
          </p:nvPr>
        </p:nvSpPr>
        <p:spPr>
          <a:xfrm>
            <a:off x="914400" y="619529"/>
            <a:ext cx="7543800" cy="1161857"/>
          </a:xfrm>
          <a:prstGeom prst="rect">
            <a:avLst/>
          </a:prstGeom>
          <a:noFill/>
        </p:spPr>
        <p:txBody>
          <a:bodyPr wrap="square" rtlCol="0">
            <a:spAutoFit/>
          </a:bodyPr>
          <a:lstStyle/>
          <a:p>
            <a:pPr algn="ctr"/>
            <a:r>
              <a:rPr lang="en-US" sz="4000" b="1" dirty="0">
                <a:solidFill>
                  <a:schemeClr val="accent2">
                    <a:lumMod val="75000"/>
                  </a:schemeClr>
                </a:solidFill>
                <a:latin typeface="Rockwell Condensed" panose="02060603050405020104" pitchFamily="18" charset="0"/>
              </a:rPr>
              <a:t>Florida Association </a:t>
            </a:r>
            <a:br>
              <a:rPr lang="en-US" sz="4000" b="1" dirty="0">
                <a:solidFill>
                  <a:schemeClr val="accent2">
                    <a:lumMod val="75000"/>
                  </a:schemeClr>
                </a:solidFill>
                <a:latin typeface="Rockwell Condensed" panose="02060603050405020104" pitchFamily="18" charset="0"/>
              </a:rPr>
            </a:br>
            <a:r>
              <a:rPr lang="en-US" sz="4000" b="1" dirty="0">
                <a:solidFill>
                  <a:schemeClr val="accent2">
                    <a:lumMod val="75000"/>
                  </a:schemeClr>
                </a:solidFill>
                <a:latin typeface="Rockwell Condensed" panose="02060603050405020104" pitchFamily="18" charset="0"/>
              </a:rPr>
              <a:t>of Area Agencies on Aging</a:t>
            </a:r>
          </a:p>
        </p:txBody>
      </p:sp>
      <p:sp>
        <p:nvSpPr>
          <p:cNvPr id="5" name="TextBox 4">
            <a:extLst>
              <a:ext uri="{FF2B5EF4-FFF2-40B4-BE49-F238E27FC236}">
                <a16:creationId xmlns:a16="http://schemas.microsoft.com/office/drawing/2014/main" id="{F36ACB7D-9BEF-408B-B426-1590741E4268}"/>
              </a:ext>
            </a:extLst>
          </p:cNvPr>
          <p:cNvSpPr txBox="1"/>
          <p:nvPr/>
        </p:nvSpPr>
        <p:spPr>
          <a:xfrm>
            <a:off x="1062807" y="1893257"/>
            <a:ext cx="7010400" cy="1354217"/>
          </a:xfrm>
          <a:prstGeom prst="rect">
            <a:avLst/>
          </a:prstGeom>
          <a:noFill/>
        </p:spPr>
        <p:txBody>
          <a:bodyPr wrap="square" rtlCol="0">
            <a:spAutoFit/>
          </a:bodyPr>
          <a:lstStyle/>
          <a:p>
            <a:r>
              <a:rPr lang="en-US" dirty="0"/>
              <a:t>___________________________________________________________</a:t>
            </a:r>
          </a:p>
          <a:p>
            <a:endParaRPr lang="en-US" dirty="0"/>
          </a:p>
          <a:p>
            <a:pPr algn="ctr"/>
            <a:r>
              <a:rPr lang="en-US" sz="2800" b="1" dirty="0">
                <a:solidFill>
                  <a:schemeClr val="accent2">
                    <a:lumMod val="75000"/>
                  </a:schemeClr>
                </a:solidFill>
                <a:latin typeface="Arial" panose="020B0604020202020204" pitchFamily="34" charset="0"/>
                <a:cs typeface="Arial" panose="020B0604020202020204" pitchFamily="34" charset="0"/>
              </a:rPr>
              <a:t>Unit Cost Methodology Training</a:t>
            </a:r>
          </a:p>
          <a:p>
            <a:r>
              <a:rPr lang="en-US" dirty="0"/>
              <a:t>___________________________________________________________</a:t>
            </a:r>
          </a:p>
        </p:txBody>
      </p:sp>
      <p:sp>
        <p:nvSpPr>
          <p:cNvPr id="7" name="TextBox 6">
            <a:extLst>
              <a:ext uri="{FF2B5EF4-FFF2-40B4-BE49-F238E27FC236}">
                <a16:creationId xmlns:a16="http://schemas.microsoft.com/office/drawing/2014/main" id="{7AF9C80F-4F1D-4786-AC7F-48261D8FB631}"/>
              </a:ext>
            </a:extLst>
          </p:cNvPr>
          <p:cNvSpPr txBox="1"/>
          <p:nvPr/>
        </p:nvSpPr>
        <p:spPr>
          <a:xfrm>
            <a:off x="1447800" y="4287634"/>
            <a:ext cx="5943600" cy="1614220"/>
          </a:xfrm>
          <a:prstGeom prst="rect">
            <a:avLst/>
          </a:prstGeom>
          <a:solidFill>
            <a:schemeClr val="bg1"/>
          </a:solidFill>
        </p:spPr>
        <p:txBody>
          <a:bodyPr wrap="square" rtlCol="0">
            <a:spAutoFit/>
          </a:bodyPr>
          <a:lstStyle/>
          <a:p>
            <a:endParaRPr lang="en-US" dirty="0"/>
          </a:p>
        </p:txBody>
      </p:sp>
      <p:pic>
        <p:nvPicPr>
          <p:cNvPr id="8" name="Picture 7">
            <a:extLst>
              <a:ext uri="{FF2B5EF4-FFF2-40B4-BE49-F238E27FC236}">
                <a16:creationId xmlns:a16="http://schemas.microsoft.com/office/drawing/2014/main" id="{C4A565AD-2CA9-4A12-9821-3F1A757AA4B2}"/>
              </a:ext>
            </a:extLst>
          </p:cNvPr>
          <p:cNvPicPr>
            <a:picLocks noChangeAspect="1"/>
          </p:cNvPicPr>
          <p:nvPr/>
        </p:nvPicPr>
        <p:blipFill>
          <a:blip r:embed="rId3"/>
          <a:stretch>
            <a:fillRect/>
          </a:stretch>
        </p:blipFill>
        <p:spPr>
          <a:xfrm>
            <a:off x="4568007" y="4511377"/>
            <a:ext cx="2538238" cy="1166733"/>
          </a:xfrm>
          <a:prstGeom prst="rect">
            <a:avLst/>
          </a:prstGeom>
        </p:spPr>
      </p:pic>
      <p:pic>
        <p:nvPicPr>
          <p:cNvPr id="6" name="Picture 5">
            <a:extLst>
              <a:ext uri="{FF2B5EF4-FFF2-40B4-BE49-F238E27FC236}">
                <a16:creationId xmlns:a16="http://schemas.microsoft.com/office/drawing/2014/main" id="{E9A23D5B-CA80-4418-A745-FA37A3DCA983}"/>
              </a:ext>
            </a:extLst>
          </p:cNvPr>
          <p:cNvPicPr>
            <a:picLocks noChangeAspect="1"/>
          </p:cNvPicPr>
          <p:nvPr/>
        </p:nvPicPr>
        <p:blipFill>
          <a:blip r:embed="rId4"/>
          <a:stretch>
            <a:fillRect/>
          </a:stretch>
        </p:blipFill>
        <p:spPr>
          <a:xfrm>
            <a:off x="1953564" y="4526617"/>
            <a:ext cx="2614443" cy="1025088"/>
          </a:xfrm>
          <a:prstGeom prst="rect">
            <a:avLst/>
          </a:prstGeom>
        </p:spPr>
      </p:pic>
    </p:spTree>
    <p:extLst>
      <p:ext uri="{BB962C8B-B14F-4D97-AF65-F5344CB8AC3E}">
        <p14:creationId xmlns:p14="http://schemas.microsoft.com/office/powerpoint/2010/main" val="3269970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solidFill>
                  <a:schemeClr val="accent2">
                    <a:lumMod val="75000"/>
                  </a:schemeClr>
                </a:solidFill>
              </a:rPr>
              <a:t>Allowable &amp; Unallowable </a:t>
            </a:r>
            <a:br>
              <a:rPr lang="en-US" b="1" dirty="0">
                <a:solidFill>
                  <a:schemeClr val="accent2">
                    <a:lumMod val="75000"/>
                  </a:schemeClr>
                </a:solidFill>
              </a:rPr>
            </a:br>
            <a:r>
              <a:rPr lang="en-US" b="1" dirty="0">
                <a:solidFill>
                  <a:schemeClr val="accent2">
                    <a:lumMod val="75000"/>
                  </a:schemeClr>
                </a:solidFill>
              </a:rPr>
              <a:t>Costs</a:t>
            </a:r>
          </a:p>
        </p:txBody>
      </p:sp>
      <p:sp>
        <p:nvSpPr>
          <p:cNvPr id="3" name="Content Placeholder 2"/>
          <p:cNvSpPr>
            <a:spLocks noGrp="1"/>
          </p:cNvSpPr>
          <p:nvPr>
            <p:ph idx="1"/>
          </p:nvPr>
        </p:nvSpPr>
        <p:spPr/>
        <p:txBody>
          <a:bodyPr>
            <a:normAutofit/>
          </a:bodyPr>
          <a:lstStyle/>
          <a:p>
            <a:r>
              <a:rPr lang="en-US" sz="2400" dirty="0"/>
              <a:t>Examples of Allowable Costs (Continued)</a:t>
            </a:r>
          </a:p>
          <a:p>
            <a:pPr marL="0" indent="0">
              <a:buNone/>
            </a:pPr>
            <a:endParaRPr lang="en-US" sz="1200" dirty="0"/>
          </a:p>
          <a:p>
            <a:pPr marL="800100" lvl="2">
              <a:spcBef>
                <a:spcPts val="0"/>
              </a:spcBef>
            </a:pPr>
            <a:r>
              <a:rPr lang="en-US" sz="1800" dirty="0">
                <a:solidFill>
                  <a:srgbClr val="1C1C1C"/>
                </a:solidFill>
                <a:effectLst/>
                <a:latin typeface="Times New Roman" panose="02020603050405020304" pitchFamily="18" charset="0"/>
                <a:ea typeface="Times New Roman" panose="02020603050405020304" pitchFamily="18" charset="0"/>
              </a:rPr>
              <a:t>Supplies	</a:t>
            </a:r>
          </a:p>
          <a:p>
            <a:pPr marL="800100" lvl="2">
              <a:spcBef>
                <a:spcPts val="0"/>
              </a:spcBef>
            </a:pPr>
            <a:r>
              <a:rPr lang="en-US" sz="1800" dirty="0">
                <a:solidFill>
                  <a:srgbClr val="1C1C1C"/>
                </a:solidFill>
                <a:effectLst/>
                <a:latin typeface="Times New Roman" panose="02020603050405020304" pitchFamily="18" charset="0"/>
                <a:ea typeface="Times New Roman" panose="02020603050405020304" pitchFamily="18" charset="0"/>
              </a:rPr>
              <a:t>Membership / Subscriptions </a:t>
            </a:r>
          </a:p>
          <a:p>
            <a:pPr marL="800100" lvl="2">
              <a:spcBef>
                <a:spcPts val="0"/>
              </a:spcBef>
            </a:pPr>
            <a:r>
              <a:rPr lang="en-US" sz="1800" dirty="0">
                <a:solidFill>
                  <a:srgbClr val="1C1C1C"/>
                </a:solidFill>
                <a:effectLst/>
                <a:latin typeface="Times New Roman" panose="02020603050405020304" pitchFamily="18" charset="0"/>
                <a:ea typeface="Times New Roman" panose="02020603050405020304" pitchFamily="18" charset="0"/>
              </a:rPr>
              <a:t>Security</a:t>
            </a:r>
          </a:p>
          <a:p>
            <a:pPr marL="800100" lvl="2">
              <a:spcBef>
                <a:spcPts val="0"/>
              </a:spcBef>
            </a:pPr>
            <a:r>
              <a:rPr lang="en-US" sz="1800" dirty="0">
                <a:solidFill>
                  <a:srgbClr val="1C1C1C"/>
                </a:solidFill>
                <a:latin typeface="Times New Roman" panose="02020603050405020304" pitchFamily="18" charset="0"/>
                <a:ea typeface="Times New Roman" panose="02020603050405020304" pitchFamily="18" charset="0"/>
              </a:rPr>
              <a:t>Printing</a:t>
            </a:r>
          </a:p>
          <a:p>
            <a:pPr marL="800100" lvl="2">
              <a:spcBef>
                <a:spcPts val="0"/>
              </a:spcBef>
            </a:pPr>
            <a:r>
              <a:rPr lang="en-US" sz="1800" dirty="0">
                <a:solidFill>
                  <a:srgbClr val="1C1C1C"/>
                </a:solidFill>
                <a:effectLst/>
                <a:latin typeface="Times New Roman" panose="02020603050405020304" pitchFamily="18" charset="0"/>
                <a:ea typeface="Times New Roman" panose="02020603050405020304" pitchFamily="18" charset="0"/>
              </a:rPr>
              <a:t>Marketing / Outreach</a:t>
            </a:r>
          </a:p>
          <a:p>
            <a:pPr marL="800100" lvl="2">
              <a:spcBef>
                <a:spcPts val="0"/>
              </a:spcBef>
            </a:pPr>
            <a:r>
              <a:rPr lang="en-US" sz="1800" dirty="0">
                <a:solidFill>
                  <a:srgbClr val="1C1C1C"/>
                </a:solidFill>
                <a:latin typeface="Times New Roman" panose="02020603050405020304" pitchFamily="18" charset="0"/>
                <a:ea typeface="Times New Roman" panose="02020603050405020304" pitchFamily="18" charset="0"/>
              </a:rPr>
              <a:t>Rent</a:t>
            </a:r>
            <a:r>
              <a:rPr lang="en-US" sz="1800" dirty="0">
                <a:solidFill>
                  <a:srgbClr val="1C1C1C"/>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800100" lvl="2">
              <a:spcBef>
                <a:spcPts val="0"/>
              </a:spcBef>
            </a:pPr>
            <a:r>
              <a:rPr lang="en-US" sz="1800" dirty="0">
                <a:solidFill>
                  <a:srgbClr val="1C1C1C"/>
                </a:solidFill>
                <a:effectLst/>
                <a:latin typeface="Times New Roman" panose="02020603050405020304" pitchFamily="18" charset="0"/>
                <a:ea typeface="Times New Roman" panose="02020603050405020304" pitchFamily="18" charset="0"/>
              </a:rPr>
              <a:t>Training / Education</a:t>
            </a:r>
          </a:p>
          <a:p>
            <a:pPr marL="800100" lvl="2">
              <a:spcBef>
                <a:spcPts val="0"/>
              </a:spcBef>
            </a:pPr>
            <a:r>
              <a:rPr lang="en-US" sz="1800" dirty="0">
                <a:solidFill>
                  <a:srgbClr val="1C1C1C"/>
                </a:solidFill>
                <a:latin typeface="Times New Roman" panose="02020603050405020304" pitchFamily="18" charset="0"/>
                <a:ea typeface="Times New Roman" panose="02020603050405020304" pitchFamily="18" charset="0"/>
              </a:rPr>
              <a:t>Travel  </a:t>
            </a:r>
            <a:r>
              <a:rPr lang="en-US" sz="1800" dirty="0">
                <a:solidFill>
                  <a:srgbClr val="1C1C1C"/>
                </a:solidFill>
                <a:effectLst/>
                <a:latin typeface="Times New Roman" panose="02020603050405020304" pitchFamily="18" charset="0"/>
                <a:ea typeface="Times New Roman" panose="02020603050405020304" pitchFamily="18" charset="0"/>
              </a:rPr>
              <a:t>			</a:t>
            </a:r>
          </a:p>
          <a:p>
            <a:pPr marL="800100" lvl="2">
              <a:spcBef>
                <a:spcPts val="0"/>
              </a:spcBef>
            </a:pPr>
            <a:r>
              <a:rPr lang="en-US" sz="1800" dirty="0">
                <a:solidFill>
                  <a:srgbClr val="1C1C1C"/>
                </a:solidFill>
                <a:effectLst/>
                <a:latin typeface="Times New Roman" panose="02020603050405020304" pitchFamily="18" charset="0"/>
                <a:ea typeface="Times New Roman" panose="02020603050405020304" pitchFamily="18" charset="0"/>
              </a:rPr>
              <a:t>Utilities</a:t>
            </a:r>
            <a:endParaRPr lang="en-US" sz="1800" dirty="0"/>
          </a:p>
          <a:p>
            <a:endParaRPr lang="en-US" sz="3200" dirty="0"/>
          </a:p>
        </p:txBody>
      </p:sp>
    </p:spTree>
    <p:extLst>
      <p:ext uri="{BB962C8B-B14F-4D97-AF65-F5344CB8AC3E}">
        <p14:creationId xmlns:p14="http://schemas.microsoft.com/office/powerpoint/2010/main" val="1815160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13053-E35B-45D3-B6BE-02B9972F829F}"/>
              </a:ext>
            </a:extLst>
          </p:cNvPr>
          <p:cNvSpPr>
            <a:spLocks noGrp="1"/>
          </p:cNvSpPr>
          <p:nvPr>
            <p:ph type="title"/>
          </p:nvPr>
        </p:nvSpPr>
        <p:spPr>
          <a:xfrm>
            <a:off x="822960" y="286605"/>
            <a:ext cx="7543800" cy="1389796"/>
          </a:xfrm>
        </p:spPr>
        <p:txBody>
          <a:bodyPr>
            <a:normAutofit/>
          </a:bodyPr>
          <a:lstStyle/>
          <a:p>
            <a:pPr algn="ctr"/>
            <a:r>
              <a:rPr lang="en-US" b="1" dirty="0">
                <a:solidFill>
                  <a:schemeClr val="accent2">
                    <a:lumMod val="75000"/>
                  </a:schemeClr>
                </a:solidFill>
              </a:rPr>
              <a:t>Allowable &amp; Unallowable Costs</a:t>
            </a:r>
          </a:p>
        </p:txBody>
      </p:sp>
      <p:sp>
        <p:nvSpPr>
          <p:cNvPr id="3" name="Content Placeholder 2">
            <a:extLst>
              <a:ext uri="{FF2B5EF4-FFF2-40B4-BE49-F238E27FC236}">
                <a16:creationId xmlns:a16="http://schemas.microsoft.com/office/drawing/2014/main" id="{30CEE70A-6C7F-40E9-B0A0-EB1CA93AF4AF}"/>
              </a:ext>
            </a:extLst>
          </p:cNvPr>
          <p:cNvSpPr>
            <a:spLocks noGrp="1"/>
          </p:cNvSpPr>
          <p:nvPr>
            <p:ph idx="1"/>
          </p:nvPr>
        </p:nvSpPr>
        <p:spPr/>
        <p:txBody>
          <a:bodyPr>
            <a:normAutofit/>
          </a:bodyPr>
          <a:lstStyle/>
          <a:p>
            <a:r>
              <a:rPr lang="en-US" sz="2400" dirty="0"/>
              <a:t>Examples of </a:t>
            </a:r>
            <a:r>
              <a:rPr lang="en-US" sz="2400" b="1" i="1" u="sng" dirty="0"/>
              <a:t>Un</a:t>
            </a:r>
            <a:r>
              <a:rPr lang="en-US" sz="2400" dirty="0"/>
              <a:t>allowable Costs</a:t>
            </a:r>
          </a:p>
          <a:p>
            <a:pPr marL="0" indent="0">
              <a:buNone/>
            </a:pPr>
            <a:endParaRPr lang="en-US" sz="1200" dirty="0"/>
          </a:p>
          <a:p>
            <a:pPr marL="800100" lvl="2">
              <a:spcBef>
                <a:spcPts val="0"/>
              </a:spcBef>
            </a:pPr>
            <a:r>
              <a:rPr lang="en-US" sz="1800" dirty="0">
                <a:solidFill>
                  <a:srgbClr val="1C1C1C"/>
                </a:solidFill>
                <a:effectLst/>
                <a:latin typeface="Times New Roman" panose="02020603050405020304" pitchFamily="18" charset="0"/>
                <a:ea typeface="Times New Roman" panose="02020603050405020304" pitchFamily="18" charset="0"/>
              </a:rPr>
              <a:t>Contingency Reserve	</a:t>
            </a:r>
          </a:p>
          <a:p>
            <a:pPr marL="800100" lvl="2">
              <a:spcBef>
                <a:spcPts val="0"/>
              </a:spcBef>
            </a:pPr>
            <a:r>
              <a:rPr lang="en-US" sz="1800" dirty="0">
                <a:solidFill>
                  <a:srgbClr val="1C1C1C"/>
                </a:solidFill>
                <a:effectLst/>
                <a:latin typeface="Times New Roman" panose="02020603050405020304" pitchFamily="18" charset="0"/>
                <a:ea typeface="Times New Roman" panose="02020603050405020304" pitchFamily="18" charset="0"/>
              </a:rPr>
              <a:t>Contributions</a:t>
            </a:r>
          </a:p>
          <a:p>
            <a:pPr marL="800100" lvl="2">
              <a:spcBef>
                <a:spcPts val="0"/>
              </a:spcBef>
            </a:pPr>
            <a:r>
              <a:rPr lang="en-US" sz="1800" dirty="0">
                <a:solidFill>
                  <a:srgbClr val="1C1C1C"/>
                </a:solidFill>
                <a:effectLst/>
                <a:latin typeface="Times New Roman" panose="02020603050405020304" pitchFamily="18" charset="0"/>
                <a:ea typeface="Times New Roman" panose="02020603050405020304" pitchFamily="18" charset="0"/>
              </a:rPr>
              <a:t>Entertainment</a:t>
            </a:r>
          </a:p>
          <a:p>
            <a:pPr marL="800100" lvl="2">
              <a:spcBef>
                <a:spcPts val="0"/>
              </a:spcBef>
            </a:pPr>
            <a:r>
              <a:rPr lang="en-US" sz="1800" dirty="0">
                <a:solidFill>
                  <a:srgbClr val="1C1C1C"/>
                </a:solidFill>
                <a:latin typeface="Times New Roman" panose="02020603050405020304" pitchFamily="18" charset="0"/>
                <a:ea typeface="Times New Roman" panose="02020603050405020304" pitchFamily="18" charset="0"/>
              </a:rPr>
              <a:t>Fines &amp; Penalties</a:t>
            </a:r>
          </a:p>
          <a:p>
            <a:pPr marL="800100" lvl="2">
              <a:spcBef>
                <a:spcPts val="0"/>
              </a:spcBef>
            </a:pPr>
            <a:r>
              <a:rPr lang="en-US" sz="1800" dirty="0">
                <a:solidFill>
                  <a:srgbClr val="1C1C1C"/>
                </a:solidFill>
                <a:effectLst/>
                <a:latin typeface="Times New Roman" panose="02020603050405020304" pitchFamily="18" charset="0"/>
                <a:ea typeface="Times New Roman" panose="02020603050405020304" pitchFamily="18" charset="0"/>
              </a:rPr>
              <a:t>Fundraising Costs</a:t>
            </a:r>
          </a:p>
          <a:p>
            <a:pPr marL="800100" lvl="2">
              <a:spcBef>
                <a:spcPts val="0"/>
              </a:spcBef>
            </a:pPr>
            <a:r>
              <a:rPr lang="en-US" sz="1800" dirty="0">
                <a:solidFill>
                  <a:srgbClr val="1C1C1C"/>
                </a:solidFill>
                <a:effectLst/>
                <a:latin typeface="Times New Roman" panose="02020603050405020304" pitchFamily="18" charset="0"/>
                <a:ea typeface="Times New Roman" panose="02020603050405020304" pitchFamily="18" charset="0"/>
              </a:rPr>
              <a:t>Bad Debt</a:t>
            </a:r>
          </a:p>
          <a:p>
            <a:pPr marL="800100" lvl="2">
              <a:spcBef>
                <a:spcPts val="0"/>
              </a:spcBef>
            </a:pPr>
            <a:r>
              <a:rPr lang="en-US" sz="1800" dirty="0">
                <a:solidFill>
                  <a:srgbClr val="1C1C1C"/>
                </a:solidFill>
                <a:latin typeface="Times New Roman" panose="02020603050405020304" pitchFamily="18" charset="0"/>
                <a:ea typeface="Times New Roman" panose="02020603050405020304" pitchFamily="18" charset="0"/>
              </a:rPr>
              <a:t>Cost for Idle or Unused Facilities</a:t>
            </a:r>
          </a:p>
          <a:p>
            <a:pPr marL="800100" lvl="2">
              <a:spcBef>
                <a:spcPts val="0"/>
              </a:spcBef>
            </a:pPr>
            <a:r>
              <a:rPr lang="en-US" sz="1800" dirty="0">
                <a:solidFill>
                  <a:srgbClr val="1C1C1C"/>
                </a:solidFill>
                <a:effectLst/>
                <a:latin typeface="Times New Roman" panose="02020603050405020304" pitchFamily="18" charset="0"/>
                <a:ea typeface="Times New Roman" panose="02020603050405020304" pitchFamily="18" charset="0"/>
              </a:rPr>
              <a:t>Other Contract Losses</a:t>
            </a:r>
          </a:p>
          <a:p>
            <a:pPr marL="800100" lvl="2">
              <a:spcBef>
                <a:spcPts val="0"/>
              </a:spcBef>
            </a:pPr>
            <a:r>
              <a:rPr lang="en-US" sz="1800" dirty="0">
                <a:solidFill>
                  <a:srgbClr val="1C1C1C"/>
                </a:solidFill>
                <a:latin typeface="Times New Roman" panose="02020603050405020304" pitchFamily="18" charset="0"/>
                <a:ea typeface="Times New Roman" panose="02020603050405020304" pitchFamily="18" charset="0"/>
              </a:rPr>
              <a:t>Taxes</a:t>
            </a:r>
            <a:endParaRPr lang="en-US" sz="2400" dirty="0"/>
          </a:p>
        </p:txBody>
      </p:sp>
    </p:spTree>
    <p:extLst>
      <p:ext uri="{BB962C8B-B14F-4D97-AF65-F5344CB8AC3E}">
        <p14:creationId xmlns:p14="http://schemas.microsoft.com/office/powerpoint/2010/main" val="4141395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008796"/>
          </a:xfrm>
        </p:spPr>
        <p:txBody>
          <a:bodyPr/>
          <a:lstStyle/>
          <a:p>
            <a:pPr algn="ctr"/>
            <a:r>
              <a:rPr lang="en-US" b="1" dirty="0">
                <a:solidFill>
                  <a:schemeClr val="accent2">
                    <a:lumMod val="75000"/>
                  </a:schemeClr>
                </a:solidFill>
              </a:rPr>
              <a:t>Direct &amp; Indirect Costs</a:t>
            </a:r>
          </a:p>
        </p:txBody>
      </p:sp>
      <p:sp>
        <p:nvSpPr>
          <p:cNvPr id="3" name="Content Placeholder 2"/>
          <p:cNvSpPr>
            <a:spLocks noGrp="1"/>
          </p:cNvSpPr>
          <p:nvPr>
            <p:ph idx="1"/>
          </p:nvPr>
        </p:nvSpPr>
        <p:spPr/>
        <p:txBody>
          <a:bodyPr>
            <a:normAutofit/>
          </a:bodyPr>
          <a:lstStyle/>
          <a:p>
            <a:pPr marL="457200" lvl="1" indent="-457200">
              <a:buFont typeface="Arial" panose="020B0604020202020204" pitchFamily="34" charset="0"/>
              <a:buChar char="►"/>
            </a:pPr>
            <a:r>
              <a:rPr lang="en-US" sz="2800" b="1" dirty="0"/>
              <a:t>Direct Costs</a:t>
            </a:r>
          </a:p>
          <a:p>
            <a:pPr marL="461962" lvl="1" indent="0">
              <a:buNone/>
            </a:pPr>
            <a:endParaRPr lang="en-US" sz="1400" dirty="0"/>
          </a:p>
          <a:p>
            <a:pPr marL="914400" lvl="2" indent="-457200">
              <a:buFont typeface="Wingdings" panose="05000000000000000000" pitchFamily="2" charset="2"/>
              <a:buChar char="§"/>
            </a:pPr>
            <a:r>
              <a:rPr lang="en-US" sz="2400" dirty="0">
                <a:solidFill>
                  <a:srgbClr val="1C1C1C"/>
                </a:solidFill>
                <a:latin typeface="Times New Roman" panose="02020603050405020304" pitchFamily="18" charset="0"/>
                <a:ea typeface="Times New Roman" panose="02020603050405020304" pitchFamily="18" charset="0"/>
              </a:rPr>
              <a:t>D</a:t>
            </a:r>
            <a:r>
              <a:rPr lang="en-US" sz="2400" dirty="0">
                <a:solidFill>
                  <a:srgbClr val="1C1C1C"/>
                </a:solidFill>
                <a:effectLst/>
                <a:latin typeface="Times New Roman" panose="02020603050405020304" pitchFamily="18" charset="0"/>
                <a:ea typeface="Times New Roman" panose="02020603050405020304" pitchFamily="18" charset="0"/>
              </a:rPr>
              <a:t>irectly identifiable with specific services. </a:t>
            </a:r>
          </a:p>
          <a:p>
            <a:pPr marL="862012" lvl="2" indent="0">
              <a:buNone/>
            </a:pPr>
            <a:endParaRPr lang="en-US" sz="1400" dirty="0">
              <a:solidFill>
                <a:srgbClr val="1C1C1C"/>
              </a:solidFill>
              <a:effectLst/>
              <a:latin typeface="Times New Roman" panose="02020603050405020304" pitchFamily="18" charset="0"/>
              <a:ea typeface="Times New Roman" panose="02020603050405020304" pitchFamily="18" charset="0"/>
            </a:endParaRPr>
          </a:p>
          <a:p>
            <a:pPr marL="914400" lvl="2" indent="-452438">
              <a:buFont typeface="Wingdings" panose="05000000000000000000" pitchFamily="2" charset="2"/>
              <a:buChar char="§"/>
            </a:pPr>
            <a:r>
              <a:rPr lang="en-US" sz="2400" dirty="0">
                <a:solidFill>
                  <a:srgbClr val="1C1C1C"/>
                </a:solidFill>
                <a:effectLst/>
                <a:latin typeface="Times New Roman" panose="02020603050405020304" pitchFamily="18" charset="0"/>
                <a:ea typeface="Times New Roman" panose="02020603050405020304" pitchFamily="18" charset="0"/>
              </a:rPr>
              <a:t>On the UCM, Direct Costs are placed directly under the service for which the cost is reasonable, ordinary, and necessary.</a:t>
            </a:r>
          </a:p>
          <a:p>
            <a:pPr marL="914400" lvl="2" indent="-452438">
              <a:buFont typeface="Wingdings" panose="05000000000000000000" pitchFamily="2" charset="2"/>
              <a:buChar char="§"/>
            </a:pPr>
            <a:endParaRPr lang="en-US" sz="2400" dirty="0">
              <a:solidFill>
                <a:srgbClr val="1C1C1C"/>
              </a:solidFill>
              <a:latin typeface="Times New Roman" panose="02020603050405020304" pitchFamily="18" charset="0"/>
              <a:ea typeface="Times New Roman" panose="02020603050405020304" pitchFamily="18" charset="0"/>
            </a:endParaRPr>
          </a:p>
          <a:p>
            <a:pPr marL="914400" lvl="2" indent="-452438">
              <a:buFont typeface="Wingdings" panose="05000000000000000000" pitchFamily="2" charset="2"/>
              <a:buChar char="§"/>
            </a:pPr>
            <a:r>
              <a:rPr lang="en-US" sz="2400" dirty="0">
                <a:solidFill>
                  <a:srgbClr val="1C1C1C"/>
                </a:solidFill>
                <a:latin typeface="Times New Roman" panose="02020603050405020304" pitchFamily="18" charset="0"/>
                <a:ea typeface="Times New Roman" panose="02020603050405020304" pitchFamily="18" charset="0"/>
              </a:rPr>
              <a:t>Direct costs are </a:t>
            </a:r>
            <a:r>
              <a:rPr lang="en-US" sz="2400" u="sng" dirty="0">
                <a:solidFill>
                  <a:srgbClr val="1C1C1C"/>
                </a:solidFill>
                <a:latin typeface="Times New Roman" panose="02020603050405020304" pitchFamily="18" charset="0"/>
                <a:ea typeface="Times New Roman" panose="02020603050405020304" pitchFamily="18" charset="0"/>
              </a:rPr>
              <a:t>assigned.</a:t>
            </a:r>
            <a:r>
              <a:rPr lang="en-US" sz="2400" dirty="0">
                <a:solidFill>
                  <a:srgbClr val="1C1C1C"/>
                </a:solidFill>
                <a:effectLst/>
                <a:latin typeface="Times New Roman" panose="02020603050405020304" pitchFamily="18" charset="0"/>
                <a:ea typeface="Times New Roman" panose="02020603050405020304" pitchFamily="18" charset="0"/>
              </a:rPr>
              <a:t> </a:t>
            </a:r>
            <a:endParaRPr lang="en-US" sz="2400" dirty="0"/>
          </a:p>
          <a:p>
            <a:pPr marL="457200" lvl="1" indent="0">
              <a:buNone/>
            </a:pPr>
            <a:endParaRPr lang="en-US" sz="2400" dirty="0"/>
          </a:p>
          <a:p>
            <a:endParaRPr lang="en-US" dirty="0"/>
          </a:p>
        </p:txBody>
      </p:sp>
    </p:spTree>
    <p:extLst>
      <p:ext uri="{BB962C8B-B14F-4D97-AF65-F5344CB8AC3E}">
        <p14:creationId xmlns:p14="http://schemas.microsoft.com/office/powerpoint/2010/main" val="2882582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084996"/>
          </a:xfrm>
        </p:spPr>
        <p:txBody>
          <a:bodyPr>
            <a:normAutofit/>
          </a:bodyPr>
          <a:lstStyle/>
          <a:p>
            <a:pPr algn="ctr"/>
            <a:r>
              <a:rPr lang="en-US" b="1" dirty="0">
                <a:solidFill>
                  <a:schemeClr val="accent2">
                    <a:lumMod val="75000"/>
                  </a:schemeClr>
                </a:solidFill>
              </a:rPr>
              <a:t>Direct &amp; Indirect Costs</a:t>
            </a:r>
          </a:p>
        </p:txBody>
      </p:sp>
      <p:sp>
        <p:nvSpPr>
          <p:cNvPr id="3" name="Content Placeholder 2"/>
          <p:cNvSpPr>
            <a:spLocks noGrp="1"/>
          </p:cNvSpPr>
          <p:nvPr>
            <p:ph idx="1"/>
          </p:nvPr>
        </p:nvSpPr>
        <p:spPr/>
        <p:txBody>
          <a:bodyPr>
            <a:noAutofit/>
          </a:bodyPr>
          <a:lstStyle/>
          <a:p>
            <a:pPr marL="461963" lvl="1" indent="-457200">
              <a:buFont typeface="Arial" panose="020B0604020202020204" pitchFamily="34" charset="0"/>
              <a:buChar char="►"/>
            </a:pPr>
            <a:r>
              <a:rPr lang="en-US" sz="2800" b="1" dirty="0"/>
              <a:t>Indirect Costs</a:t>
            </a:r>
          </a:p>
          <a:p>
            <a:pPr marL="4763" lvl="1" indent="0">
              <a:buNone/>
            </a:pPr>
            <a:endParaRPr lang="en-US" sz="1400" dirty="0"/>
          </a:p>
          <a:p>
            <a:pPr marL="747713" lvl="2" indent="-342900">
              <a:buFont typeface="Wingdings" panose="05000000000000000000" pitchFamily="2" charset="2"/>
              <a:buChar char="§"/>
            </a:pPr>
            <a:r>
              <a:rPr lang="en-US" sz="2400" dirty="0">
                <a:solidFill>
                  <a:srgbClr val="1C1C1C"/>
                </a:solidFill>
                <a:latin typeface="Times New Roman" panose="02020603050405020304" pitchFamily="18" charset="0"/>
                <a:ea typeface="Times New Roman" panose="02020603050405020304" pitchFamily="18" charset="0"/>
              </a:rPr>
              <a:t>C</a:t>
            </a:r>
            <a:r>
              <a:rPr lang="en-US" sz="2400" dirty="0">
                <a:solidFill>
                  <a:srgbClr val="1C1C1C"/>
                </a:solidFill>
                <a:effectLst/>
                <a:latin typeface="Times New Roman" panose="02020603050405020304" pitchFamily="18" charset="0"/>
                <a:ea typeface="Times New Roman" panose="02020603050405020304" pitchFamily="18" charset="0"/>
              </a:rPr>
              <a:t>osts that have been incurred for common objectives but cannot be readily identified with a particular service. </a:t>
            </a:r>
          </a:p>
          <a:p>
            <a:pPr marL="747713" lvl="2" indent="-342900">
              <a:buFont typeface="Wingdings" panose="05000000000000000000" pitchFamily="2" charset="2"/>
              <a:buChar char="§"/>
            </a:pPr>
            <a:endParaRPr lang="en-US" sz="2400" dirty="0">
              <a:solidFill>
                <a:srgbClr val="1C1C1C"/>
              </a:solidFill>
              <a:effectLst/>
              <a:latin typeface="Times New Roman" panose="02020603050405020304" pitchFamily="18" charset="0"/>
              <a:ea typeface="Times New Roman" panose="02020603050405020304" pitchFamily="18" charset="0"/>
            </a:endParaRPr>
          </a:p>
          <a:p>
            <a:pPr marL="747713" lvl="2" indent="-342900">
              <a:buFont typeface="Wingdings" panose="05000000000000000000" pitchFamily="2" charset="2"/>
              <a:buChar char="§"/>
            </a:pPr>
            <a:r>
              <a:rPr lang="en-US" sz="2400" dirty="0">
                <a:solidFill>
                  <a:srgbClr val="1C1C1C"/>
                </a:solidFill>
                <a:effectLst/>
                <a:latin typeface="Times New Roman" panose="02020603050405020304" pitchFamily="18" charset="0"/>
                <a:ea typeface="Times New Roman" panose="02020603050405020304" pitchFamily="18" charset="0"/>
              </a:rPr>
              <a:t>In the UCM, there are two places for which Indirect Costs are placed: “Management &amp; General Cost Pool” and the “Facilities &amp; Maintenance Cost Pool.”</a:t>
            </a:r>
          </a:p>
          <a:p>
            <a:pPr marL="404813" lvl="2" indent="0">
              <a:buNone/>
            </a:pPr>
            <a:endParaRPr lang="en-US" sz="2400" dirty="0">
              <a:solidFill>
                <a:srgbClr val="1C1C1C"/>
              </a:solidFill>
              <a:effectLst/>
              <a:latin typeface="Times New Roman" panose="02020603050405020304" pitchFamily="18" charset="0"/>
              <a:ea typeface="Times New Roman" panose="02020603050405020304" pitchFamily="18" charset="0"/>
            </a:endParaRPr>
          </a:p>
          <a:p>
            <a:pPr marL="747713" lvl="2" indent="-342900">
              <a:buFont typeface="Wingdings" panose="05000000000000000000" pitchFamily="2" charset="2"/>
              <a:buChar char="§"/>
            </a:pPr>
            <a:r>
              <a:rPr lang="en-US" sz="2400" dirty="0">
                <a:solidFill>
                  <a:srgbClr val="1C1C1C"/>
                </a:solidFill>
                <a:latin typeface="Times New Roman" panose="02020603050405020304" pitchFamily="18" charset="0"/>
              </a:rPr>
              <a:t>Indirect costs are </a:t>
            </a:r>
            <a:r>
              <a:rPr lang="en-US" sz="2400" u="sng" dirty="0">
                <a:solidFill>
                  <a:srgbClr val="1C1C1C"/>
                </a:solidFill>
                <a:latin typeface="Times New Roman" panose="02020603050405020304" pitchFamily="18" charset="0"/>
              </a:rPr>
              <a:t>allocated.</a:t>
            </a:r>
            <a:endParaRPr lang="en-US" sz="2400" dirty="0"/>
          </a:p>
        </p:txBody>
      </p:sp>
    </p:spTree>
    <p:extLst>
      <p:ext uri="{BB962C8B-B14F-4D97-AF65-F5344CB8AC3E}">
        <p14:creationId xmlns:p14="http://schemas.microsoft.com/office/powerpoint/2010/main" val="1077932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008796"/>
          </a:xfrm>
        </p:spPr>
        <p:txBody>
          <a:bodyPr>
            <a:normAutofit/>
          </a:bodyPr>
          <a:lstStyle/>
          <a:p>
            <a:pPr algn="ctr"/>
            <a:r>
              <a:rPr lang="en-US" sz="4000" b="1" i="1" u="sng" dirty="0">
                <a:solidFill>
                  <a:schemeClr val="accent2">
                    <a:lumMod val="75000"/>
                  </a:schemeClr>
                </a:solidFill>
              </a:rPr>
              <a:t>Pro</a:t>
            </a:r>
            <a:r>
              <a:rPr lang="en-US" sz="4000" b="1" dirty="0">
                <a:solidFill>
                  <a:schemeClr val="accent2">
                    <a:lumMod val="75000"/>
                  </a:schemeClr>
                </a:solidFill>
              </a:rPr>
              <a:t>spective vs </a:t>
            </a:r>
            <a:r>
              <a:rPr lang="en-US" sz="4000" b="1" i="1" u="sng" dirty="0">
                <a:solidFill>
                  <a:schemeClr val="accent2">
                    <a:lumMod val="75000"/>
                  </a:schemeClr>
                </a:solidFill>
              </a:rPr>
              <a:t>Retro</a:t>
            </a:r>
            <a:r>
              <a:rPr lang="en-US" sz="4000" b="1" dirty="0">
                <a:solidFill>
                  <a:schemeClr val="accent2">
                    <a:lumMod val="75000"/>
                  </a:schemeClr>
                </a:solidFill>
              </a:rPr>
              <a:t>spective UCM</a:t>
            </a:r>
          </a:p>
        </p:txBody>
      </p:sp>
      <p:sp>
        <p:nvSpPr>
          <p:cNvPr id="3" name="Content Placeholder 2"/>
          <p:cNvSpPr>
            <a:spLocks noGrp="1"/>
          </p:cNvSpPr>
          <p:nvPr>
            <p:ph idx="1"/>
          </p:nvPr>
        </p:nvSpPr>
        <p:spPr/>
        <p:txBody>
          <a:bodyPr>
            <a:normAutofit lnSpcReduction="10000"/>
          </a:bodyPr>
          <a:lstStyle/>
          <a:p>
            <a:r>
              <a:rPr lang="en-US" sz="2800" dirty="0"/>
              <a:t>Prospective based on budgeted (forecasted costs)</a:t>
            </a:r>
          </a:p>
          <a:p>
            <a:pPr marL="0" indent="0">
              <a:buNone/>
            </a:pPr>
            <a:endParaRPr lang="en-US" sz="1400" dirty="0"/>
          </a:p>
          <a:p>
            <a:pPr lvl="1">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Use CIRTS information to project service units</a:t>
            </a:r>
          </a:p>
          <a:p>
            <a:pPr lvl="1">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If not first year, use actual prior year units in prospective UCM</a:t>
            </a:r>
          </a:p>
          <a:p>
            <a:pPr lvl="1">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Project salary increases (formula or manually) and part-year salaries</a:t>
            </a:r>
          </a:p>
          <a:p>
            <a:pPr marL="457200" lvl="1" indent="0">
              <a:buNone/>
            </a:pPr>
            <a:endParaRPr lang="en-US" sz="1400" dirty="0">
              <a:latin typeface="Times New Roman" panose="02020603050405020304" pitchFamily="18" charset="0"/>
              <a:cs typeface="Times New Roman" panose="02020603050405020304" pitchFamily="18" charset="0"/>
            </a:endParaRPr>
          </a:p>
          <a:p>
            <a:r>
              <a:rPr lang="en-US" sz="2800" dirty="0"/>
              <a:t>Retrospective based on actual costs</a:t>
            </a:r>
          </a:p>
          <a:p>
            <a:pPr marL="0" indent="0">
              <a:buNone/>
            </a:pPr>
            <a:endParaRPr lang="en-US" sz="1400" dirty="0"/>
          </a:p>
          <a:p>
            <a:pPr lvl="1">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Use actual service units and actual costs</a:t>
            </a:r>
          </a:p>
          <a:p>
            <a:pPr lvl="1">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Ignore salary increase column</a:t>
            </a:r>
          </a:p>
          <a:p>
            <a:pPr lvl="1">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Service Cost Report has served as a retro UCM</a:t>
            </a:r>
          </a:p>
          <a:p>
            <a:pPr>
              <a:buFont typeface="Wingdings" panose="05000000000000000000" pitchFamily="2" charset="2"/>
              <a:buChar char="Ø"/>
            </a:pPr>
            <a:endParaRPr lang="en-US" sz="3200" dirty="0"/>
          </a:p>
        </p:txBody>
      </p:sp>
    </p:spTree>
    <p:extLst>
      <p:ext uri="{BB962C8B-B14F-4D97-AF65-F5344CB8AC3E}">
        <p14:creationId xmlns:p14="http://schemas.microsoft.com/office/powerpoint/2010/main" val="1990598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b="1" dirty="0">
                <a:solidFill>
                  <a:schemeClr val="accent2">
                    <a:lumMod val="75000"/>
                  </a:schemeClr>
                </a:solidFill>
              </a:rPr>
              <a:t>UCM Spreadsheet </a:t>
            </a:r>
            <a:br>
              <a:rPr lang="en-US" b="1" dirty="0">
                <a:solidFill>
                  <a:schemeClr val="accent2">
                    <a:lumMod val="75000"/>
                  </a:schemeClr>
                </a:solidFill>
              </a:rPr>
            </a:br>
            <a:r>
              <a:rPr lang="en-US" b="1" dirty="0">
                <a:solidFill>
                  <a:schemeClr val="accent2">
                    <a:lumMod val="75000"/>
                  </a:schemeClr>
                </a:solidFill>
              </a:rPr>
              <a:t>Tips &amp; Tricks</a:t>
            </a:r>
          </a:p>
        </p:txBody>
      </p:sp>
      <p:graphicFrame>
        <p:nvGraphicFramePr>
          <p:cNvPr id="5" name="Content Placeholder 2">
            <a:extLst>
              <a:ext uri="{FF2B5EF4-FFF2-40B4-BE49-F238E27FC236}">
                <a16:creationId xmlns:a16="http://schemas.microsoft.com/office/drawing/2014/main" id="{3E08A9CF-E499-40C3-A2B3-7A99E5E969ED}"/>
              </a:ext>
            </a:extLst>
          </p:cNvPr>
          <p:cNvGraphicFramePr>
            <a:graphicFrameLocks noGrp="1"/>
          </p:cNvGraphicFramePr>
          <p:nvPr>
            <p:ph idx="1"/>
            <p:extLst>
              <p:ext uri="{D42A27DB-BD31-4B8C-83A1-F6EECF244321}">
                <p14:modId xmlns:p14="http://schemas.microsoft.com/office/powerpoint/2010/main" val="848808749"/>
              </p:ext>
            </p:extLst>
          </p:nvPr>
        </p:nvGraphicFramePr>
        <p:xfrm>
          <a:off x="822325" y="1846263"/>
          <a:ext cx="7543800"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68862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084995"/>
          </a:xfrm>
        </p:spPr>
        <p:txBody>
          <a:bodyPr>
            <a:normAutofit/>
          </a:bodyPr>
          <a:lstStyle/>
          <a:p>
            <a:pPr algn="ctr"/>
            <a:r>
              <a:rPr lang="en-US" b="1" dirty="0">
                <a:solidFill>
                  <a:schemeClr val="accent2">
                    <a:lumMod val="75000"/>
                  </a:schemeClr>
                </a:solidFill>
              </a:rPr>
              <a:t>UCM Cost Pools</a:t>
            </a:r>
          </a:p>
        </p:txBody>
      </p:sp>
      <p:sp>
        <p:nvSpPr>
          <p:cNvPr id="3" name="Content Placeholder 2"/>
          <p:cNvSpPr>
            <a:spLocks noGrp="1"/>
          </p:cNvSpPr>
          <p:nvPr>
            <p:ph idx="1"/>
          </p:nvPr>
        </p:nvSpPr>
        <p:spPr/>
        <p:txBody>
          <a:bodyPr>
            <a:normAutofit/>
          </a:bodyPr>
          <a:lstStyle/>
          <a:p>
            <a:r>
              <a:rPr lang="en-US" sz="3000" dirty="0"/>
              <a:t>Management and General Cost Pool (People):</a:t>
            </a:r>
          </a:p>
          <a:p>
            <a:pPr marL="0" indent="0">
              <a:buNone/>
            </a:pPr>
            <a:endParaRPr lang="en-US" sz="1400" dirty="0"/>
          </a:p>
          <a:p>
            <a:pPr lvl="1">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Overhead costs not related to facilities and maintenance such as CEO Salary, CFO Salary, Consultants and other costs that support the entire organization rather than specific services.</a:t>
            </a:r>
          </a:p>
          <a:p>
            <a:pPr marL="457200" lvl="1" indent="0">
              <a:buNone/>
            </a:pPr>
            <a:endParaRPr lang="en-US" sz="14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Automatically allocates after all costs have </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been entered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into the Services, Non-DOEA Services, and both Cost </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Pools.</a:t>
            </a:r>
          </a:p>
          <a:p>
            <a:pPr lvl="1">
              <a:buFont typeface="Wingdings" panose="05000000000000000000" pitchFamily="2" charset="2"/>
              <a:buChar char="§"/>
            </a:pPr>
            <a:endParaRPr lang="en-US" sz="1400" dirty="0">
              <a:latin typeface="Times New Roman" panose="02020603050405020304" pitchFamily="18" charset="0"/>
              <a:ea typeface="Times New Roman" panose="02020603050405020304" pitchFamily="18" charset="0"/>
              <a:cs typeface="Times New Roman" panose="02020603050405020304" pitchFamily="18" charset="0"/>
            </a:endParaRPr>
          </a:p>
          <a:p>
            <a:pPr lvl="1">
              <a:buFont typeface="Wingdings" panose="05000000000000000000" pitchFamily="2" charset="2"/>
              <a:buChar char="§"/>
            </a:pPr>
            <a:r>
              <a:rPr lang="en-US" sz="2000" dirty="0">
                <a:effectLst/>
                <a:latin typeface="Times New Roman" panose="02020603050405020304" pitchFamily="18" charset="0"/>
                <a:ea typeface="Times New Roman" panose="02020603050405020304" pitchFamily="18" charset="0"/>
              </a:rPr>
              <a:t>This allocation is formula driven and allocated proportionately to all services based on Total Cost per service.</a:t>
            </a:r>
          </a:p>
          <a:p>
            <a:pPr lvl="1">
              <a:buFont typeface="Wingdings" panose="05000000000000000000" pitchFamily="2" charset="2"/>
              <a:buChar char="§"/>
            </a:pPr>
            <a:endParaRPr lang="en-US" sz="29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3200" dirty="0"/>
          </a:p>
        </p:txBody>
      </p:sp>
    </p:spTree>
    <p:extLst>
      <p:ext uri="{BB962C8B-B14F-4D97-AF65-F5344CB8AC3E}">
        <p14:creationId xmlns:p14="http://schemas.microsoft.com/office/powerpoint/2010/main" val="3438715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084996"/>
          </a:xfrm>
        </p:spPr>
        <p:txBody>
          <a:bodyPr>
            <a:normAutofit/>
          </a:bodyPr>
          <a:lstStyle/>
          <a:p>
            <a:pPr algn="ctr"/>
            <a:r>
              <a:rPr lang="en-US" b="1" dirty="0">
                <a:solidFill>
                  <a:schemeClr val="accent2">
                    <a:lumMod val="75000"/>
                  </a:schemeClr>
                </a:solidFill>
              </a:rPr>
              <a:t>UCM Cost Pools</a:t>
            </a:r>
          </a:p>
        </p:txBody>
      </p:sp>
      <p:sp>
        <p:nvSpPr>
          <p:cNvPr id="3" name="Content Placeholder 2"/>
          <p:cNvSpPr>
            <a:spLocks noGrp="1"/>
          </p:cNvSpPr>
          <p:nvPr>
            <p:ph idx="1"/>
          </p:nvPr>
        </p:nvSpPr>
        <p:spPr/>
        <p:txBody>
          <a:bodyPr>
            <a:normAutofit/>
          </a:bodyPr>
          <a:lstStyle/>
          <a:p>
            <a:r>
              <a:rPr lang="en-US" sz="3000" dirty="0"/>
              <a:t>Facilities and Maintenance Cost Pool (Facilities):</a:t>
            </a:r>
          </a:p>
          <a:p>
            <a:pPr marL="0" indent="0">
              <a:buNone/>
            </a:pPr>
            <a:endParaRPr lang="en-US" sz="1400" dirty="0"/>
          </a:p>
          <a:p>
            <a:pPr lvl="1">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Automatically allocates to service by square footage.</a:t>
            </a:r>
          </a:p>
          <a:p>
            <a:pPr marL="457200" lvl="1" indent="0">
              <a:buNone/>
            </a:pPr>
            <a:endParaRPr lang="en-US" sz="14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
            </a:pPr>
            <a:r>
              <a:rPr lang="en-US" sz="2000" dirty="0">
                <a:effectLst/>
                <a:latin typeface="Times New Roman" panose="02020603050405020304" pitchFamily="18" charset="0"/>
                <a:ea typeface="Times New Roman" panose="02020603050405020304" pitchFamily="18" charset="0"/>
              </a:rPr>
              <a:t>Total agency square footage and the allocation of that square footage to services is entered onto the UCM</a:t>
            </a:r>
          </a:p>
          <a:p>
            <a:pPr marL="457200" lvl="1" indent="0">
              <a:buNone/>
            </a:pPr>
            <a:endParaRPr lang="en-US" sz="2000" dirty="0">
              <a:effectLst/>
              <a:latin typeface="Times New Roman" panose="02020603050405020304" pitchFamily="18" charset="0"/>
              <a:ea typeface="Times New Roman" panose="02020603050405020304" pitchFamily="18" charset="0"/>
            </a:endParaRPr>
          </a:p>
          <a:p>
            <a:pPr lvl="1">
              <a:buFont typeface="Wingdings" panose="05000000000000000000" pitchFamily="2" charset="2"/>
              <a:buChar char="§"/>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If facility square footage is not available, use number of staff to allocate costs among services</a:t>
            </a:r>
          </a:p>
          <a:p>
            <a:pPr lvl="1">
              <a:buFont typeface="Wingdings" panose="05000000000000000000" pitchFamily="2" charset="2"/>
              <a:buChar char="§"/>
            </a:pPr>
            <a:endParaRPr lang="en-US" sz="2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0375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63" y="0"/>
            <a:ext cx="9139737"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title"/>
          </p:nvPr>
        </p:nvSpPr>
        <p:spPr>
          <a:xfrm>
            <a:off x="369277" y="516835"/>
            <a:ext cx="2313633" cy="5772840"/>
          </a:xfrm>
        </p:spPr>
        <p:txBody>
          <a:bodyPr anchor="ctr">
            <a:normAutofit/>
          </a:bodyPr>
          <a:lstStyle/>
          <a:p>
            <a:r>
              <a:rPr lang="en-US" sz="3100" b="1" dirty="0">
                <a:solidFill>
                  <a:srgbClr val="FFFFFF"/>
                </a:solidFill>
              </a:rPr>
              <a:t>Allocation Methods</a:t>
            </a:r>
          </a:p>
        </p:txBody>
      </p:sp>
      <p:sp>
        <p:nvSpPr>
          <p:cNvPr id="13" name="Rectangle 12">
            <a:extLst>
              <a:ext uri="{FF2B5EF4-FFF2-40B4-BE49-F238E27FC236}">
                <a16:creationId xmlns:a16="http://schemas.microsoft.com/office/drawing/2014/main" id="{6669F804-A677-4B75-95F4-A5E4426FB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78E801F8-D493-4241-8F8B-E33C842F500E}"/>
              </a:ext>
            </a:extLst>
          </p:cNvPr>
          <p:cNvGraphicFramePr>
            <a:graphicFrameLocks noGrp="1"/>
          </p:cNvGraphicFramePr>
          <p:nvPr>
            <p:ph idx="1"/>
            <p:extLst>
              <p:ext uri="{D42A27DB-BD31-4B8C-83A1-F6EECF244321}">
                <p14:modId xmlns:p14="http://schemas.microsoft.com/office/powerpoint/2010/main" val="132300706"/>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04828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22960" y="286605"/>
            <a:ext cx="7543800" cy="856396"/>
          </a:xfrm>
        </p:spPr>
        <p:txBody>
          <a:bodyPr>
            <a:normAutofit/>
          </a:bodyPr>
          <a:lstStyle/>
          <a:p>
            <a:pPr algn="ctr"/>
            <a:r>
              <a:rPr lang="en-US" b="1" dirty="0">
                <a:solidFill>
                  <a:schemeClr val="accent2">
                    <a:lumMod val="75000"/>
                  </a:schemeClr>
                </a:solidFill>
              </a:rPr>
              <a:t>Allocation Methods</a:t>
            </a:r>
          </a:p>
        </p:txBody>
      </p:sp>
      <p:sp>
        <p:nvSpPr>
          <p:cNvPr id="2" name="Content Placeholder 1"/>
          <p:cNvSpPr>
            <a:spLocks noGrp="1"/>
          </p:cNvSpPr>
          <p:nvPr>
            <p:ph idx="1"/>
          </p:nvPr>
        </p:nvSpPr>
        <p:spPr>
          <a:xfrm>
            <a:off x="837195" y="1371600"/>
            <a:ext cx="7543801" cy="4480560"/>
          </a:xfrm>
        </p:spPr>
        <p:txBody>
          <a:bodyPr>
            <a:normAutofit/>
          </a:bodyPr>
          <a:lstStyle/>
          <a:p>
            <a:pPr marL="0" indent="0">
              <a:buNone/>
            </a:pPr>
            <a:r>
              <a:rPr lang="en-US" sz="2400" b="1" dirty="0">
                <a:latin typeface="Arial" panose="020B0604020202020204" pitchFamily="34" charset="0"/>
                <a:cs typeface="Arial" panose="020B0604020202020204" pitchFamily="34" charset="0"/>
              </a:rPr>
              <a:t>Personnel Allocation Worksheet:</a:t>
            </a:r>
          </a:p>
          <a:p>
            <a:pPr marL="461963" indent="-230188">
              <a:buFont typeface="Wingdings" panose="05000000000000000000" pitchFamily="2" charset="2"/>
              <a:buChar char="§"/>
            </a:pPr>
            <a:r>
              <a:rPr lang="en-US" sz="1800" b="1" dirty="0">
                <a:latin typeface="Arial" panose="020B0604020202020204" pitchFamily="34" charset="0"/>
                <a:cs typeface="Arial" panose="020B0604020202020204" pitchFamily="34" charset="0"/>
              </a:rPr>
              <a:t>Wages:</a:t>
            </a:r>
            <a:endParaRPr lang="en-US" sz="1800" b="1" dirty="0">
              <a:solidFill>
                <a:srgbClr val="1C1C1C"/>
              </a:solidFill>
              <a:effectLst/>
              <a:latin typeface="Times New Roman" panose="02020603050405020304" pitchFamily="18" charset="0"/>
              <a:ea typeface="Times New Roman" panose="02020603050405020304" pitchFamily="18" charset="0"/>
            </a:endParaRPr>
          </a:p>
          <a:p>
            <a:pPr marL="682625" indent="-220663">
              <a:buFont typeface="Courier New" panose="02070309020205020404" pitchFamily="49" charset="0"/>
              <a:buChar char="o"/>
            </a:pPr>
            <a:r>
              <a:rPr lang="en-US" sz="1800" dirty="0">
                <a:solidFill>
                  <a:srgbClr val="1C1C1C"/>
                </a:solidFill>
                <a:effectLst/>
                <a:latin typeface="Times New Roman" panose="02020603050405020304" pitchFamily="18" charset="0"/>
                <a:ea typeface="Times New Roman" panose="02020603050405020304" pitchFamily="18" charset="0"/>
              </a:rPr>
              <a:t>For staff that is being directly assigned to various services, there should be a reasonable, logical, and consistent method for determining the </a:t>
            </a:r>
            <a:r>
              <a:rPr lang="en-US" sz="1800" dirty="0">
                <a:solidFill>
                  <a:srgbClr val="1C1C1C"/>
                </a:solidFill>
                <a:latin typeface="Times New Roman" panose="02020603050405020304" pitchFamily="18" charset="0"/>
                <a:ea typeface="Times New Roman" panose="02020603050405020304" pitchFamily="18" charset="0"/>
              </a:rPr>
              <a:t>distribution</a:t>
            </a:r>
            <a:r>
              <a:rPr lang="en-US" sz="1800" dirty="0">
                <a:solidFill>
                  <a:srgbClr val="1C1C1C"/>
                </a:solidFill>
                <a:effectLst/>
                <a:latin typeface="Times New Roman" panose="02020603050405020304" pitchFamily="18" charset="0"/>
                <a:ea typeface="Times New Roman" panose="02020603050405020304" pitchFamily="18" charset="0"/>
              </a:rPr>
              <a:t>.  Such methods may include time sheets or time studies.</a:t>
            </a:r>
          </a:p>
          <a:p>
            <a:pPr marL="682625" indent="-220663">
              <a:buFont typeface="Courier New" panose="02070309020205020404" pitchFamily="49" charset="0"/>
              <a:buChar char="o"/>
            </a:pPr>
            <a:r>
              <a:rPr lang="en-US" sz="1800" dirty="0">
                <a:solidFill>
                  <a:srgbClr val="1C1C1C"/>
                </a:solidFill>
                <a:latin typeface="Times New Roman" panose="02020603050405020304" pitchFamily="18" charset="0"/>
                <a:ea typeface="Times New Roman" panose="02020603050405020304" pitchFamily="18" charset="0"/>
              </a:rPr>
              <a:t>C</a:t>
            </a:r>
            <a:r>
              <a:rPr lang="en-US" sz="1800" dirty="0">
                <a:solidFill>
                  <a:srgbClr val="1C1C1C"/>
                </a:solidFill>
                <a:effectLst/>
                <a:latin typeface="Times New Roman" panose="02020603050405020304" pitchFamily="18" charset="0"/>
                <a:ea typeface="Times New Roman" panose="02020603050405020304" pitchFamily="18" charset="0"/>
              </a:rPr>
              <a:t>ertain positions that work only under one service are easy, as 100% of their time would be placed under one service. </a:t>
            </a:r>
          </a:p>
          <a:p>
            <a:pPr marL="682625" indent="-220663">
              <a:buFont typeface="Courier New" panose="02070309020205020404" pitchFamily="49" charset="0"/>
              <a:buChar char="o"/>
            </a:pPr>
            <a:r>
              <a:rPr lang="en-US" sz="1800" dirty="0">
                <a:solidFill>
                  <a:srgbClr val="1C1C1C"/>
                </a:solidFill>
                <a:effectLst/>
                <a:latin typeface="Times New Roman" panose="02020603050405020304" pitchFamily="18" charset="0"/>
                <a:ea typeface="Times New Roman" panose="02020603050405020304" pitchFamily="18" charset="0"/>
              </a:rPr>
              <a:t>Consideration should be made for upper management such as Executive Directors, CFOs, COOs, or CIOs to be placed in the Management &amp; General Cost Pool so that they are allocated automatically to all services that are provided. </a:t>
            </a:r>
            <a:endParaRPr lang="en-US" sz="1800" dirty="0">
              <a:latin typeface="Arial" panose="020B0604020202020204" pitchFamily="34" charset="0"/>
              <a:cs typeface="Arial" panose="020B0604020202020204" pitchFamily="34" charset="0"/>
            </a:endParaRPr>
          </a:p>
          <a:p>
            <a:pPr marL="461963" indent="-230188">
              <a:lnSpc>
                <a:spcPct val="100000"/>
              </a:lnSpc>
              <a:buFont typeface="Wingdings" panose="05000000000000000000" pitchFamily="2" charset="2"/>
              <a:buChar char="§"/>
              <a:tabLst>
                <a:tab pos="461963" algn="l"/>
              </a:tabLst>
            </a:pPr>
            <a:r>
              <a:rPr lang="en-US" sz="1800" dirty="0">
                <a:latin typeface="Times New Roman" panose="02020603050405020304" pitchFamily="18" charset="0"/>
                <a:cs typeface="Times New Roman" panose="02020603050405020304" pitchFamily="18" charset="0"/>
              </a:rPr>
              <a:t>Time accounting has always been the most important element of accurate cost allocation &amp; accounting</a:t>
            </a:r>
          </a:p>
          <a:p>
            <a:pPr marL="109728" indent="0">
              <a:buNone/>
            </a:pPr>
            <a:endParaRPr lang="en-US" sz="1800" dirty="0"/>
          </a:p>
          <a:p>
            <a:pPr marL="0" indent="0">
              <a:buNone/>
            </a:pPr>
            <a:endParaRPr lang="en-US" sz="2400" dirty="0"/>
          </a:p>
        </p:txBody>
      </p:sp>
    </p:spTree>
    <p:extLst>
      <p:ext uri="{BB962C8B-B14F-4D97-AF65-F5344CB8AC3E}">
        <p14:creationId xmlns:p14="http://schemas.microsoft.com/office/powerpoint/2010/main" val="2826280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a:xfrm>
            <a:off x="965199" y="609601"/>
            <a:ext cx="7648121" cy="914400"/>
          </a:xfrm>
        </p:spPr>
        <p:txBody>
          <a:bodyPr>
            <a:normAutofit/>
          </a:bodyPr>
          <a:lstStyle/>
          <a:p>
            <a:pPr algn="ctr"/>
            <a:r>
              <a:rPr lang="en-US" b="1" dirty="0">
                <a:solidFill>
                  <a:schemeClr val="accent2">
                    <a:lumMod val="75000"/>
                  </a:schemeClr>
                </a:solidFill>
              </a:rPr>
              <a:t>Format of Training</a:t>
            </a:r>
          </a:p>
        </p:txBody>
      </p:sp>
      <p:graphicFrame>
        <p:nvGraphicFramePr>
          <p:cNvPr id="20" name="Content Placeholder 17">
            <a:extLst>
              <a:ext uri="{FF2B5EF4-FFF2-40B4-BE49-F238E27FC236}">
                <a16:creationId xmlns:a16="http://schemas.microsoft.com/office/drawing/2014/main" id="{EB5D7106-B5E0-4040-BCC3-B1D8B662B607}"/>
              </a:ext>
            </a:extLst>
          </p:cNvPr>
          <p:cNvGraphicFramePr>
            <a:graphicFrameLocks noGrp="1"/>
          </p:cNvGraphicFramePr>
          <p:nvPr>
            <p:ph idx="1"/>
            <p:extLst>
              <p:ext uri="{D42A27DB-BD31-4B8C-83A1-F6EECF244321}">
                <p14:modId xmlns:p14="http://schemas.microsoft.com/office/powerpoint/2010/main" val="4075506606"/>
              </p:ext>
            </p:extLst>
          </p:nvPr>
        </p:nvGraphicFramePr>
        <p:xfrm>
          <a:off x="965199" y="1948543"/>
          <a:ext cx="7213600" cy="4093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217121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008796"/>
          </a:xfrm>
        </p:spPr>
        <p:txBody>
          <a:bodyPr>
            <a:normAutofit/>
          </a:bodyPr>
          <a:lstStyle/>
          <a:p>
            <a:pPr algn="ctr"/>
            <a:r>
              <a:rPr lang="en-US" b="1" dirty="0">
                <a:solidFill>
                  <a:schemeClr val="accent2">
                    <a:lumMod val="75000"/>
                  </a:schemeClr>
                </a:solidFill>
              </a:rPr>
              <a:t>Allocation Methods</a:t>
            </a:r>
          </a:p>
        </p:txBody>
      </p:sp>
      <p:sp>
        <p:nvSpPr>
          <p:cNvPr id="3" name="Content Placeholder 2"/>
          <p:cNvSpPr>
            <a:spLocks noGrp="1"/>
          </p:cNvSpPr>
          <p:nvPr>
            <p:ph idx="1"/>
          </p:nvPr>
        </p:nvSpPr>
        <p:spPr>
          <a:xfrm>
            <a:off x="685800" y="1447800"/>
            <a:ext cx="7604761" cy="4478866"/>
          </a:xfrm>
        </p:spPr>
        <p:txBody>
          <a:bodyPr>
            <a:normAutofit fontScale="25000" lnSpcReduction="20000"/>
          </a:bodyPr>
          <a:lstStyle/>
          <a:p>
            <a:r>
              <a:rPr lang="en-US" sz="9600" b="1" dirty="0">
                <a:latin typeface="Arial" panose="020B0604020202020204" pitchFamily="34" charset="0"/>
                <a:cs typeface="Arial" panose="020B0604020202020204" pitchFamily="34" charset="0"/>
              </a:rPr>
              <a:t>Unit Cost Worksheet:</a:t>
            </a:r>
          </a:p>
          <a:p>
            <a:pPr marL="461963" indent="450850">
              <a:lnSpc>
                <a:spcPct val="120000"/>
              </a:lnSpc>
              <a:spcBef>
                <a:spcPts val="0"/>
              </a:spcBef>
              <a:spcAft>
                <a:spcPts val="0"/>
              </a:spcAft>
              <a:buFont typeface="Wingdings" panose="05000000000000000000" pitchFamily="2" charset="2"/>
              <a:buChar char="§"/>
            </a:pPr>
            <a:endParaRPr lang="en-US" sz="6400" b="1" dirty="0">
              <a:latin typeface="Arial" panose="020B0604020202020204" pitchFamily="34" charset="0"/>
              <a:cs typeface="Arial" panose="020B0604020202020204" pitchFamily="34" charset="0"/>
            </a:endParaRPr>
          </a:p>
          <a:p>
            <a:pPr marL="461963" indent="450850">
              <a:lnSpc>
                <a:spcPct val="120000"/>
              </a:lnSpc>
              <a:spcBef>
                <a:spcPts val="0"/>
              </a:spcBef>
              <a:spcAft>
                <a:spcPts val="0"/>
              </a:spcAft>
              <a:buFont typeface="Wingdings" panose="05000000000000000000" pitchFamily="2" charset="2"/>
              <a:buChar char="§"/>
            </a:pPr>
            <a:r>
              <a:rPr lang="en-US" sz="7200" b="1" dirty="0">
                <a:latin typeface="Times New Roman" panose="02020603050405020304" pitchFamily="18" charset="0"/>
                <a:cs typeface="Times New Roman" panose="02020603050405020304" pitchFamily="18" charset="0"/>
              </a:rPr>
              <a:t>Fringe </a:t>
            </a:r>
            <a:r>
              <a:rPr lang="en-US" sz="7200" dirty="0">
                <a:latin typeface="Times New Roman" panose="02020603050405020304" pitchFamily="18" charset="0"/>
                <a:cs typeface="Times New Roman" panose="02020603050405020304" pitchFamily="18" charset="0"/>
              </a:rPr>
              <a:t>– </a:t>
            </a:r>
          </a:p>
          <a:p>
            <a:pPr marL="461963" indent="450850">
              <a:lnSpc>
                <a:spcPct val="120000"/>
              </a:lnSpc>
              <a:spcBef>
                <a:spcPts val="0"/>
              </a:spcBef>
              <a:spcAft>
                <a:spcPts val="0"/>
              </a:spcAft>
              <a:buNone/>
            </a:pPr>
            <a:r>
              <a:rPr lang="en-US" sz="7200" dirty="0">
                <a:effectLst/>
                <a:latin typeface="Times New Roman" panose="02020603050405020304" pitchFamily="18" charset="0"/>
                <a:ea typeface="Times New Roman" panose="02020603050405020304" pitchFamily="18" charset="0"/>
                <a:cs typeface="Times New Roman" panose="02020603050405020304" pitchFamily="18" charset="0"/>
              </a:rPr>
              <a:t>PR Taxes and Benefits will automatically be allocated proportionately 	based on total Salaries within each service. </a:t>
            </a:r>
          </a:p>
          <a:p>
            <a:pPr marL="461963" indent="450850">
              <a:lnSpc>
                <a:spcPct val="120000"/>
              </a:lnSpc>
              <a:spcBef>
                <a:spcPts val="0"/>
              </a:spcBef>
              <a:spcAft>
                <a:spcPts val="0"/>
              </a:spcAft>
              <a:buNone/>
            </a:pPr>
            <a:endParaRPr lang="en-US" sz="7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61963" indent="450850">
              <a:lnSpc>
                <a:spcPct val="120000"/>
              </a:lnSpc>
              <a:spcBef>
                <a:spcPts val="0"/>
              </a:spcBef>
              <a:spcAft>
                <a:spcPts val="0"/>
              </a:spcAft>
              <a:buFont typeface="Wingdings" panose="05000000000000000000" pitchFamily="2" charset="2"/>
              <a:buChar char="§"/>
            </a:pPr>
            <a:r>
              <a:rPr lang="en-US" sz="7200" b="1" dirty="0">
                <a:latin typeface="Times New Roman" panose="02020603050405020304" pitchFamily="18" charset="0"/>
                <a:cs typeface="Times New Roman" panose="02020603050405020304" pitchFamily="18" charset="0"/>
              </a:rPr>
              <a:t>Communications and Postage, Insurance –</a:t>
            </a:r>
          </a:p>
          <a:p>
            <a:pPr marL="461963" indent="450850">
              <a:lnSpc>
                <a:spcPct val="120000"/>
              </a:lnSpc>
              <a:spcBef>
                <a:spcPts val="0"/>
              </a:spcBef>
              <a:spcAft>
                <a:spcPts val="0"/>
              </a:spcAft>
              <a:buNone/>
            </a:pPr>
            <a:r>
              <a:rPr lang="en-US" sz="7200" dirty="0">
                <a:latin typeface="Times New Roman" panose="02020603050405020304" pitchFamily="18" charset="0"/>
                <a:ea typeface="Times New Roman" panose="02020603050405020304" pitchFamily="18" charset="0"/>
                <a:cs typeface="Times New Roman" panose="02020603050405020304" pitchFamily="18" charset="0"/>
              </a:rPr>
              <a:t>Generally,</a:t>
            </a:r>
            <a:r>
              <a:rPr lang="en-US" sz="7200" dirty="0">
                <a:effectLst/>
                <a:latin typeface="Times New Roman" panose="02020603050405020304" pitchFamily="18" charset="0"/>
                <a:ea typeface="Times New Roman" panose="02020603050405020304" pitchFamily="18" charset="0"/>
                <a:cs typeface="Times New Roman" panose="02020603050405020304" pitchFamily="18" charset="0"/>
              </a:rPr>
              <a:t> assigned directly to the Management &amp; General Cost Pool.</a:t>
            </a:r>
          </a:p>
          <a:p>
            <a:pPr marL="461963" indent="450850">
              <a:lnSpc>
                <a:spcPct val="120000"/>
              </a:lnSpc>
              <a:spcBef>
                <a:spcPts val="0"/>
              </a:spcBef>
              <a:spcAft>
                <a:spcPts val="0"/>
              </a:spcAft>
              <a:buNone/>
            </a:pPr>
            <a:endParaRPr lang="en-US" sz="7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61963" indent="450850">
              <a:lnSpc>
                <a:spcPct val="120000"/>
              </a:lnSpc>
              <a:spcBef>
                <a:spcPts val="0"/>
              </a:spcBef>
              <a:spcAft>
                <a:spcPts val="0"/>
              </a:spcAft>
              <a:buFont typeface="Wingdings" panose="05000000000000000000" pitchFamily="2" charset="2"/>
              <a:buChar char="§"/>
            </a:pPr>
            <a:r>
              <a:rPr lang="en-US" sz="7200" b="1" dirty="0">
                <a:latin typeface="Times New Roman" panose="02020603050405020304" pitchFamily="18" charset="0"/>
                <a:cs typeface="Times New Roman" panose="02020603050405020304" pitchFamily="18" charset="0"/>
              </a:rPr>
              <a:t>Utilities, Space Cost (Rent), Insurance –</a:t>
            </a:r>
          </a:p>
          <a:p>
            <a:pPr marL="461963" indent="450850">
              <a:lnSpc>
                <a:spcPct val="120000"/>
              </a:lnSpc>
              <a:spcBef>
                <a:spcPts val="0"/>
              </a:spcBef>
              <a:spcAft>
                <a:spcPts val="0"/>
              </a:spcAft>
              <a:buNone/>
            </a:pPr>
            <a:r>
              <a:rPr lang="en-US" sz="7200" dirty="0">
                <a:latin typeface="Times New Roman" panose="02020603050405020304" pitchFamily="18" charset="0"/>
                <a:ea typeface="Times New Roman" panose="02020603050405020304" pitchFamily="18" charset="0"/>
                <a:cs typeface="Times New Roman" panose="02020603050405020304" pitchFamily="18" charset="0"/>
              </a:rPr>
              <a:t>Generally,</a:t>
            </a:r>
            <a:r>
              <a:rPr lang="en-US" sz="7200" dirty="0">
                <a:effectLst/>
                <a:latin typeface="Times New Roman" panose="02020603050405020304" pitchFamily="18" charset="0"/>
                <a:ea typeface="Times New Roman" panose="02020603050405020304" pitchFamily="18" charset="0"/>
                <a:cs typeface="Times New Roman" panose="02020603050405020304" pitchFamily="18" charset="0"/>
              </a:rPr>
              <a:t> assigned directly to the Facilities Maintenance Cost Pool.</a:t>
            </a:r>
          </a:p>
          <a:p>
            <a:pPr marL="461963" indent="450850">
              <a:lnSpc>
                <a:spcPct val="120000"/>
              </a:lnSpc>
              <a:spcBef>
                <a:spcPts val="0"/>
              </a:spcBef>
              <a:spcAft>
                <a:spcPts val="0"/>
              </a:spcAft>
              <a:buNone/>
            </a:pPr>
            <a:endParaRPr lang="en-US" sz="7200" dirty="0">
              <a:latin typeface="Times New Roman" panose="02020603050405020304" pitchFamily="18" charset="0"/>
              <a:ea typeface="Times New Roman" panose="02020603050405020304" pitchFamily="18" charset="0"/>
              <a:cs typeface="Times New Roman" panose="02020603050405020304" pitchFamily="18" charset="0"/>
            </a:endParaRPr>
          </a:p>
          <a:p>
            <a:pPr marL="461963" indent="450850">
              <a:lnSpc>
                <a:spcPct val="120000"/>
              </a:lnSpc>
              <a:spcBef>
                <a:spcPts val="0"/>
              </a:spcBef>
              <a:spcAft>
                <a:spcPts val="0"/>
              </a:spcAft>
              <a:buFont typeface="Wingdings" panose="05000000000000000000" pitchFamily="2" charset="2"/>
              <a:buChar char="§"/>
            </a:pPr>
            <a:r>
              <a:rPr lang="en-US" sz="7200" b="1" dirty="0">
                <a:latin typeface="Times New Roman" panose="02020603050405020304" pitchFamily="18" charset="0"/>
                <a:ea typeface="Times New Roman" panose="02020603050405020304" pitchFamily="18" charset="0"/>
                <a:cs typeface="Times New Roman" panose="02020603050405020304" pitchFamily="18" charset="0"/>
              </a:rPr>
              <a:t>Equipment –</a:t>
            </a:r>
          </a:p>
          <a:p>
            <a:pPr marL="461963" indent="450850">
              <a:lnSpc>
                <a:spcPct val="120000"/>
              </a:lnSpc>
              <a:spcBef>
                <a:spcPts val="0"/>
              </a:spcBef>
              <a:spcAft>
                <a:spcPts val="0"/>
              </a:spcAft>
              <a:buNone/>
            </a:pPr>
            <a:r>
              <a:rPr lang="en-US" sz="7200" dirty="0">
                <a:latin typeface="Times New Roman" panose="02020603050405020304" pitchFamily="18" charset="0"/>
                <a:ea typeface="Times New Roman" panose="02020603050405020304" pitchFamily="18" charset="0"/>
                <a:cs typeface="Times New Roman" panose="02020603050405020304" pitchFamily="18" charset="0"/>
              </a:rPr>
              <a:t>N</a:t>
            </a:r>
            <a:r>
              <a:rPr lang="en-US" sz="7200" dirty="0">
                <a:effectLst/>
                <a:latin typeface="Times New Roman" panose="02020603050405020304" pitchFamily="18" charset="0"/>
                <a:ea typeface="Times New Roman" panose="02020603050405020304" pitchFamily="18" charset="0"/>
                <a:cs typeface="Times New Roman" panose="02020603050405020304" pitchFamily="18" charset="0"/>
              </a:rPr>
              <a:t>on Capitalized equipment.  May be specific to a service or may benefit 	the entire agency and be placed in Facilities and Maintenance Cost Pool.</a:t>
            </a:r>
          </a:p>
          <a:p>
            <a:pPr marL="682625" indent="0">
              <a:buNone/>
            </a:pPr>
            <a:endParaRPr lang="en-US" sz="7200" dirty="0">
              <a:latin typeface="Times New Roman" panose="02020603050405020304" pitchFamily="18" charset="0"/>
              <a:ea typeface="Times New Roman" panose="02020603050405020304" pitchFamily="18" charset="0"/>
              <a:cs typeface="Times New Roman" panose="02020603050405020304" pitchFamily="18" charset="0"/>
            </a:endParaRPr>
          </a:p>
          <a:p>
            <a:pPr marL="1254125" indent="-571500">
              <a:buFont typeface="Wingdings" panose="05000000000000000000" pitchFamily="2" charset="2"/>
              <a:buChar char="§"/>
            </a:pPr>
            <a:endParaRPr lang="en-US" sz="3800" dirty="0">
              <a:effectLst/>
              <a:latin typeface="Times New Roman" panose="02020603050405020304" pitchFamily="18" charset="0"/>
              <a:ea typeface="Times New Roman" panose="02020603050405020304" pitchFamily="18" charset="0"/>
            </a:endParaRPr>
          </a:p>
          <a:p>
            <a:pPr marL="341312" indent="0">
              <a:buNone/>
            </a:pPr>
            <a:endParaRPr lang="en-US" sz="3200" dirty="0"/>
          </a:p>
          <a:p>
            <a:endParaRPr lang="en-US" sz="3200" dirty="0"/>
          </a:p>
        </p:txBody>
      </p:sp>
    </p:spTree>
    <p:extLst>
      <p:ext uri="{BB962C8B-B14F-4D97-AF65-F5344CB8AC3E}">
        <p14:creationId xmlns:p14="http://schemas.microsoft.com/office/powerpoint/2010/main" val="1835983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856396"/>
          </a:xfrm>
        </p:spPr>
        <p:txBody>
          <a:bodyPr>
            <a:normAutofit/>
          </a:bodyPr>
          <a:lstStyle/>
          <a:p>
            <a:pPr algn="ctr"/>
            <a:r>
              <a:rPr lang="en-US" b="1" dirty="0">
                <a:solidFill>
                  <a:schemeClr val="accent2">
                    <a:lumMod val="75000"/>
                  </a:schemeClr>
                </a:solidFill>
              </a:rPr>
              <a:t>Allocation Methods</a:t>
            </a:r>
          </a:p>
        </p:txBody>
      </p:sp>
      <p:sp>
        <p:nvSpPr>
          <p:cNvPr id="3" name="Content Placeholder 2"/>
          <p:cNvSpPr>
            <a:spLocks noGrp="1"/>
          </p:cNvSpPr>
          <p:nvPr>
            <p:ph idx="1"/>
          </p:nvPr>
        </p:nvSpPr>
        <p:spPr>
          <a:xfrm>
            <a:off x="609600" y="1371600"/>
            <a:ext cx="7010400" cy="4525963"/>
          </a:xfrm>
        </p:spPr>
        <p:txBody>
          <a:bodyPr>
            <a:noAutofit/>
          </a:bodyPr>
          <a:lstStyle/>
          <a:p>
            <a:pPr marL="0" marR="0" lvl="0" indent="0" algn="l" defTabSz="914400" rtl="0" eaLnBrk="1" fontAlgn="auto" latinLnBrk="0" hangingPunct="1">
              <a:lnSpc>
                <a:spcPct val="100000"/>
              </a:lnSpc>
              <a:spcBef>
                <a:spcPts val="0"/>
              </a:spcBef>
              <a:spcAft>
                <a:spcPts val="0"/>
              </a:spcAft>
              <a:buClr>
                <a:srgbClr val="183584"/>
              </a:buClr>
              <a:buSzPct val="75000"/>
              <a:buNone/>
              <a:tabLst/>
              <a:defRPr/>
            </a:pPr>
            <a:r>
              <a:rPr kumimoji="0" lang="en-US" sz="2400" b="1" i="0" u="none" strike="noStrike" kern="1200" cap="none" spc="-100" normalizeH="0" baseline="0" noProof="0" dirty="0">
                <a:ln>
                  <a:noFill/>
                </a:ln>
                <a:solidFill>
                  <a:prstClr val="black"/>
                </a:solidFill>
                <a:effectLst/>
                <a:uLnTx/>
                <a:uFillTx/>
                <a:latin typeface="Arial"/>
                <a:ea typeface="+mn-ea"/>
                <a:cs typeface="Arial"/>
              </a:rPr>
              <a:t>Unit Cost Worksheet continued:</a:t>
            </a:r>
          </a:p>
          <a:p>
            <a:pPr marL="342900" marR="0" lvl="0" indent="-342900" algn="l" defTabSz="914400" rtl="0" eaLnBrk="1" fontAlgn="auto" latinLnBrk="0" hangingPunct="1">
              <a:lnSpc>
                <a:spcPct val="100000"/>
              </a:lnSpc>
              <a:spcBef>
                <a:spcPts val="0"/>
              </a:spcBef>
              <a:spcAft>
                <a:spcPts val="0"/>
              </a:spcAft>
              <a:buClr>
                <a:srgbClr val="183584"/>
              </a:buClr>
              <a:buSzPct val="75000"/>
              <a:buFont typeface="Arial" pitchFamily="34" charset="0"/>
              <a:buChar char="►"/>
              <a:tabLst/>
              <a:defRPr/>
            </a:pPr>
            <a:endParaRPr kumimoji="0" lang="en-US" sz="2400" b="1" i="0" u="none" strike="noStrike" kern="1200" cap="none" spc="-100" normalizeH="0" baseline="0" noProof="0" dirty="0">
              <a:ln>
                <a:noFill/>
              </a:ln>
              <a:solidFill>
                <a:prstClr val="black"/>
              </a:solidFill>
              <a:effectLst/>
              <a:uLnTx/>
              <a:uFillTx/>
              <a:latin typeface="Arial"/>
              <a:ea typeface="+mn-ea"/>
              <a:cs typeface="Arial"/>
            </a:endParaRPr>
          </a:p>
          <a:p>
            <a:pPr marL="914400" marR="0" lvl="0" indent="-452438" algn="l" defTabSz="914400" rtl="0" eaLnBrk="1" fontAlgn="auto" latinLnBrk="0" hangingPunct="1">
              <a:lnSpc>
                <a:spcPct val="100000"/>
              </a:lnSpc>
              <a:spcBef>
                <a:spcPts val="0"/>
              </a:spcBef>
              <a:spcAft>
                <a:spcPts val="0"/>
              </a:spcAft>
              <a:buClr>
                <a:srgbClr val="183584"/>
              </a:buClr>
              <a:buSzPct val="75000"/>
              <a:buFont typeface="Wingdings" panose="05000000000000000000" pitchFamily="2" charset="2"/>
              <a:buChar char="§"/>
              <a:tabLst/>
              <a:defRPr/>
            </a:pPr>
            <a:r>
              <a:rPr kumimoji="0" lang="en-US" sz="1800" b="1" i="0" u="none" strike="noStrike" kern="1200" cap="none" spc="-10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Education/Training, Printing &amp; Supplies, and Advertising </a:t>
            </a:r>
            <a:r>
              <a:rPr kumimoji="0" lang="en-US" sz="1800" b="0" i="0" u="none" strike="noStrike" kern="1200" cap="none" spc="-10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p>
          <a:p>
            <a:pPr marL="914400" marR="0" lvl="0" indent="-452438" algn="l" defTabSz="914400" rtl="0" eaLnBrk="1" fontAlgn="auto" latinLnBrk="0" hangingPunct="1">
              <a:lnSpc>
                <a:spcPct val="100000"/>
              </a:lnSpc>
              <a:spcBef>
                <a:spcPts val="0"/>
              </a:spcBef>
              <a:spcAft>
                <a:spcPts val="0"/>
              </a:spcAft>
              <a:buClr>
                <a:srgbClr val="183584"/>
              </a:buClr>
              <a:buSzPct val="75000"/>
              <a:buFont typeface="Arial" pitchFamily="34" charset="0"/>
              <a:buNone/>
              <a:tabLst/>
              <a:defRPr/>
            </a:pPr>
            <a:r>
              <a:rPr lang="en-US" sz="18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These e</a:t>
            </a:r>
            <a:r>
              <a:rPr kumimoji="0" lang="en-US" sz="1800" b="0"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xpenses may be specific to a service or services which should be assigned directly to the service(s) or may benefit the entire agency.  If the </a:t>
            </a:r>
            <a:r>
              <a:rPr lang="en-US" sz="18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cost</a:t>
            </a:r>
            <a:r>
              <a:rPr kumimoji="0" lang="en-US" sz="1800" b="0"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is of benefit </a:t>
            </a:r>
            <a:r>
              <a:rPr lang="en-US" sz="18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to</a:t>
            </a:r>
            <a:r>
              <a:rPr kumimoji="0" lang="en-US" sz="1800" b="0"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multiple services or the entire agency, it should be placed under the Management &amp; General Cost Pool.</a:t>
            </a:r>
          </a:p>
          <a:p>
            <a:pPr marL="682625" marR="0" lvl="0" indent="0" algn="l" defTabSz="914400" rtl="0" eaLnBrk="1" fontAlgn="auto" latinLnBrk="0" hangingPunct="1">
              <a:lnSpc>
                <a:spcPct val="100000"/>
              </a:lnSpc>
              <a:spcBef>
                <a:spcPct val="20000"/>
              </a:spcBef>
              <a:spcAft>
                <a:spcPts val="0"/>
              </a:spcAft>
              <a:buClr>
                <a:srgbClr val="183584"/>
              </a:buClr>
              <a:buSzPct val="75000"/>
              <a:buFont typeface="Arial" pitchFamily="34" charset="0"/>
              <a:buNone/>
              <a:tabLst/>
              <a:defRPr/>
            </a:pPr>
            <a:endParaRPr kumimoji="0" lang="en-US" sz="1400" b="0"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Arial"/>
            </a:endParaRPr>
          </a:p>
        </p:txBody>
      </p:sp>
    </p:spTree>
    <p:extLst>
      <p:ext uri="{BB962C8B-B14F-4D97-AF65-F5344CB8AC3E}">
        <p14:creationId xmlns:p14="http://schemas.microsoft.com/office/powerpoint/2010/main" val="24855442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2B90A-5097-44C4-9975-8D06E71284DF}"/>
              </a:ext>
            </a:extLst>
          </p:cNvPr>
          <p:cNvSpPr>
            <a:spLocks noGrp="1"/>
          </p:cNvSpPr>
          <p:nvPr>
            <p:ph type="title"/>
          </p:nvPr>
        </p:nvSpPr>
        <p:spPr>
          <a:xfrm>
            <a:off x="822960" y="286605"/>
            <a:ext cx="7543800" cy="1008795"/>
          </a:xfrm>
        </p:spPr>
        <p:txBody>
          <a:bodyPr/>
          <a:lstStyle/>
          <a:p>
            <a:pPr algn="ctr"/>
            <a:r>
              <a:rPr lang="en-US" b="1" dirty="0">
                <a:solidFill>
                  <a:schemeClr val="accent2">
                    <a:lumMod val="75000"/>
                  </a:schemeClr>
                </a:solidFill>
              </a:rPr>
              <a:t>Allocation Methods</a:t>
            </a:r>
            <a:endParaRPr lang="en-US" dirty="0"/>
          </a:p>
        </p:txBody>
      </p:sp>
      <p:sp>
        <p:nvSpPr>
          <p:cNvPr id="3" name="Content Placeholder 2">
            <a:extLst>
              <a:ext uri="{FF2B5EF4-FFF2-40B4-BE49-F238E27FC236}">
                <a16:creationId xmlns:a16="http://schemas.microsoft.com/office/drawing/2014/main" id="{EC508A23-C913-47FF-BEE9-9CC17ABEA420}"/>
              </a:ext>
            </a:extLst>
          </p:cNvPr>
          <p:cNvSpPr>
            <a:spLocks noGrp="1"/>
          </p:cNvSpPr>
          <p:nvPr>
            <p:ph idx="1"/>
          </p:nvPr>
        </p:nvSpPr>
        <p:spPr>
          <a:xfrm>
            <a:off x="822959" y="1371600"/>
            <a:ext cx="7543801" cy="4497494"/>
          </a:xfrm>
        </p:spPr>
        <p:txBody>
          <a:bodyPr>
            <a:normAutofit/>
          </a:bodyPr>
          <a:lstStyle/>
          <a:p>
            <a:pPr marL="0" marR="0" lvl="0" indent="0" algn="l" defTabSz="914400" rtl="0" eaLnBrk="1" fontAlgn="auto" latinLnBrk="0" hangingPunct="1">
              <a:lnSpc>
                <a:spcPct val="100000"/>
              </a:lnSpc>
              <a:spcBef>
                <a:spcPts val="0"/>
              </a:spcBef>
              <a:spcAft>
                <a:spcPts val="0"/>
              </a:spcAft>
              <a:buClr>
                <a:srgbClr val="183584"/>
              </a:buClr>
              <a:buSzPct val="75000"/>
              <a:buNone/>
              <a:tabLst/>
              <a:defRPr/>
            </a:pPr>
            <a:r>
              <a:rPr kumimoji="0" lang="en-US" sz="2400" b="1" i="0" u="none" strike="noStrike" kern="1200" cap="none" spc="-100" normalizeH="0" baseline="0" noProof="0" dirty="0">
                <a:ln>
                  <a:noFill/>
                </a:ln>
                <a:solidFill>
                  <a:prstClr val="black"/>
                </a:solidFill>
                <a:effectLst/>
                <a:uLnTx/>
                <a:uFillTx/>
                <a:latin typeface="Arial" panose="020B0604020202020204" pitchFamily="34" charset="0"/>
                <a:cs typeface="Arial" panose="020B0604020202020204" pitchFamily="34" charset="0"/>
              </a:rPr>
              <a:t>Unit Cost Worksheet continued:</a:t>
            </a:r>
          </a:p>
          <a:p>
            <a:pPr marL="0" marR="0" lvl="0" indent="0" algn="l" defTabSz="914400" rtl="0" eaLnBrk="1" fontAlgn="auto" latinLnBrk="0" hangingPunct="1">
              <a:lnSpc>
                <a:spcPct val="100000"/>
              </a:lnSpc>
              <a:spcBef>
                <a:spcPts val="0"/>
              </a:spcBef>
              <a:spcAft>
                <a:spcPts val="0"/>
              </a:spcAft>
              <a:buClr>
                <a:srgbClr val="183584"/>
              </a:buClr>
              <a:buSzPct val="75000"/>
              <a:buNone/>
              <a:tabLst/>
              <a:defRPr/>
            </a:pPr>
            <a:endParaRPr kumimoji="0" lang="en-US" sz="2400" b="1" i="0" u="none" strike="noStrike" kern="1200" cap="none" spc="-10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682625" marR="0" lvl="0" indent="-342900" algn="l" defTabSz="914400" rtl="0" eaLnBrk="1" fontAlgn="auto" latinLnBrk="0" hangingPunct="1">
              <a:lnSpc>
                <a:spcPct val="100000"/>
              </a:lnSpc>
              <a:spcBef>
                <a:spcPts val="0"/>
              </a:spcBef>
              <a:spcAft>
                <a:spcPts val="0"/>
              </a:spcAft>
              <a:buClr>
                <a:srgbClr val="183584"/>
              </a:buClr>
              <a:buSzPct val="75000"/>
              <a:buFont typeface="Wingdings" panose="05000000000000000000" pitchFamily="2" charset="2"/>
              <a:buChar char="§"/>
              <a:tabLst/>
              <a:defRPr/>
            </a:pPr>
            <a:r>
              <a:rPr kumimoji="0" lang="en-US" sz="1800" b="1" i="0" u="none" strike="noStrike" kern="1200" cap="none" spc="-10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Professional Fees / Legal / Audit –</a:t>
            </a:r>
          </a:p>
          <a:p>
            <a:pPr marL="339725" marR="0" lvl="0" indent="0" algn="l" defTabSz="914400" rtl="0" eaLnBrk="1" fontAlgn="auto" latinLnBrk="0" hangingPunct="1">
              <a:lnSpc>
                <a:spcPct val="100000"/>
              </a:lnSpc>
              <a:spcBef>
                <a:spcPts val="0"/>
              </a:spcBef>
              <a:spcAft>
                <a:spcPts val="0"/>
              </a:spcAft>
              <a:buClr>
                <a:srgbClr val="183584"/>
              </a:buClr>
              <a:buSzPct val="75000"/>
              <a:buNone/>
              <a:tabLst/>
              <a:defRPr/>
            </a:pPr>
            <a:endParaRPr kumimoji="0" lang="en-US" sz="1800" b="1" i="0" u="none" strike="noStrike" kern="1200" cap="none" spc="-10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1025525" marR="0" lvl="0" indent="-342900" algn="l" defTabSz="914400" rtl="0" eaLnBrk="1" fontAlgn="auto" latinLnBrk="0" hangingPunct="1">
              <a:lnSpc>
                <a:spcPct val="100000"/>
              </a:lnSpc>
              <a:spcBef>
                <a:spcPts val="0"/>
              </a:spcBef>
              <a:spcAft>
                <a:spcPts val="0"/>
              </a:spcAft>
              <a:buClr>
                <a:srgbClr val="183584"/>
              </a:buClr>
              <a:buSzPct val="75000"/>
              <a:buFont typeface="Courier New" panose="02070309020205020404" pitchFamily="49" charset="0"/>
              <a:buChar char="o"/>
              <a:tabLst/>
              <a:defRPr/>
            </a:pPr>
            <a:r>
              <a:rPr kumimoji="0" lang="en-US" sz="1800" b="1"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Legal &amp; Audit </a:t>
            </a:r>
            <a:r>
              <a:rPr kumimoji="0" lang="en-US" sz="1800" b="0"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Generally are for the entire agency benefit or requirement and should be placed under the Management &amp; General Cost Pool.</a:t>
            </a:r>
          </a:p>
          <a:p>
            <a:pPr marL="934085" marR="0" lvl="0" indent="0" algn="l" defTabSz="914400" rtl="0" eaLnBrk="1" fontAlgn="auto" latinLnBrk="0" hangingPunct="1">
              <a:lnSpc>
                <a:spcPct val="100000"/>
              </a:lnSpc>
              <a:spcBef>
                <a:spcPts val="0"/>
              </a:spcBef>
              <a:spcAft>
                <a:spcPts val="0"/>
              </a:spcAft>
              <a:buClr>
                <a:srgbClr val="183584"/>
              </a:buClr>
              <a:buSzPct val="75000"/>
              <a:buNone/>
              <a:tabLst/>
              <a:defRPr/>
            </a:pPr>
            <a:endParaRPr kumimoji="0" lang="en-US" sz="1800" b="0"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1025525" marR="0" lvl="0" algn="l" defTabSz="914400" rtl="0" eaLnBrk="1" fontAlgn="auto" latinLnBrk="0" hangingPunct="1">
              <a:lnSpc>
                <a:spcPct val="100000"/>
              </a:lnSpc>
              <a:spcBef>
                <a:spcPts val="0"/>
              </a:spcBef>
              <a:spcAft>
                <a:spcPts val="0"/>
              </a:spcAft>
              <a:buClr>
                <a:srgbClr val="183584"/>
              </a:buClr>
              <a:buSzPct val="75000"/>
              <a:buFont typeface="Courier New" panose="02070309020205020404" pitchFamily="49" charset="0"/>
              <a:buChar char="o"/>
              <a:tabLst/>
              <a:defRPr/>
            </a:pPr>
            <a:r>
              <a:rPr lang="en-US" sz="18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Professional Fees </a:t>
            </a:r>
            <a:r>
              <a:rPr lang="en-US" sz="18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Expenses such as consultants or professionals contracted for specific purposes such as a Nutritionist, IT Consultants, or Accounting/Bookkeeping professionals.  Not to be confused with Subcontractors. </a:t>
            </a:r>
            <a:r>
              <a:rPr lang="en-US" sz="18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The allocation depends on the nature of the service.</a:t>
            </a:r>
            <a:r>
              <a:rPr lang="en-US" sz="18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 Nutritionist may be divided between Congregate Meals, Home Delivered Meals, or Nutrition Education. The contracted accounting/booking firm may be assigned directly to The Management and General Cost Pool.</a:t>
            </a:r>
            <a:endParaRPr kumimoji="0" lang="en-US" sz="1800" b="0"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666789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79F72-5D21-466A-BB73-7FFF9DBC0858}"/>
              </a:ext>
            </a:extLst>
          </p:cNvPr>
          <p:cNvSpPr>
            <a:spLocks noGrp="1"/>
          </p:cNvSpPr>
          <p:nvPr>
            <p:ph type="title"/>
          </p:nvPr>
        </p:nvSpPr>
        <p:spPr>
          <a:xfrm>
            <a:off x="685800" y="152400"/>
            <a:ext cx="8001000" cy="990600"/>
          </a:xfrm>
        </p:spPr>
        <p:txBody>
          <a:bodyPr>
            <a:normAutofit/>
          </a:bodyPr>
          <a:lstStyle/>
          <a:p>
            <a:pPr algn="ctr"/>
            <a:r>
              <a:rPr lang="en-US" b="1" dirty="0">
                <a:solidFill>
                  <a:schemeClr val="accent2">
                    <a:lumMod val="75000"/>
                  </a:schemeClr>
                </a:solidFill>
              </a:rPr>
              <a:t>Allocation Methods</a:t>
            </a:r>
          </a:p>
        </p:txBody>
      </p:sp>
      <p:sp>
        <p:nvSpPr>
          <p:cNvPr id="3" name="Content Placeholder 2">
            <a:extLst>
              <a:ext uri="{FF2B5EF4-FFF2-40B4-BE49-F238E27FC236}">
                <a16:creationId xmlns:a16="http://schemas.microsoft.com/office/drawing/2014/main" id="{000526CA-BE8B-4D8E-AD9B-5AB724FF1EEB}"/>
              </a:ext>
            </a:extLst>
          </p:cNvPr>
          <p:cNvSpPr>
            <a:spLocks noGrp="1"/>
          </p:cNvSpPr>
          <p:nvPr>
            <p:ph idx="1"/>
          </p:nvPr>
        </p:nvSpPr>
        <p:spPr>
          <a:xfrm>
            <a:off x="609600" y="1447800"/>
            <a:ext cx="8077200" cy="4678363"/>
          </a:xfrm>
        </p:spPr>
        <p:txBody>
          <a:bodyPr>
            <a:normAutofit fontScale="25000" lnSpcReduction="20000"/>
          </a:bodyPr>
          <a:lstStyle/>
          <a:p>
            <a:pPr marL="0" marR="0" lvl="0" indent="0" algn="l" defTabSz="914400" rtl="0" eaLnBrk="1" fontAlgn="auto" latinLnBrk="0" hangingPunct="1">
              <a:lnSpc>
                <a:spcPct val="100000"/>
              </a:lnSpc>
              <a:spcBef>
                <a:spcPct val="20000"/>
              </a:spcBef>
              <a:spcAft>
                <a:spcPts val="0"/>
              </a:spcAft>
              <a:buClr>
                <a:srgbClr val="183584"/>
              </a:buClr>
              <a:buSzPct val="75000"/>
              <a:buNone/>
              <a:tabLst/>
              <a:defRPr/>
            </a:pPr>
            <a:r>
              <a:rPr kumimoji="0" lang="en-US" sz="9600" b="1" i="0" u="none" strike="noStrike" kern="1200" cap="none" spc="-100" normalizeH="0" baseline="0" noProof="0" dirty="0">
                <a:ln>
                  <a:noFill/>
                </a:ln>
                <a:solidFill>
                  <a:prstClr val="black"/>
                </a:solidFill>
                <a:effectLst/>
                <a:uLnTx/>
                <a:uFillTx/>
                <a:latin typeface="Arial"/>
                <a:ea typeface="+mn-ea"/>
                <a:cs typeface="Arial"/>
              </a:rPr>
              <a:t>Unit Cost Worksheet continued</a:t>
            </a:r>
            <a:r>
              <a:rPr kumimoji="0" lang="en-US" sz="3200" b="1" i="0" u="none" strike="noStrike" kern="1200" cap="none" spc="-100" normalizeH="0" baseline="0" noProof="0" dirty="0">
                <a:ln>
                  <a:noFill/>
                </a:ln>
                <a:solidFill>
                  <a:prstClr val="black"/>
                </a:solidFill>
                <a:effectLst/>
                <a:uLnTx/>
                <a:uFillTx/>
                <a:latin typeface="Arial"/>
                <a:ea typeface="+mn-ea"/>
                <a:cs typeface="Arial"/>
              </a:rPr>
              <a:t>:</a:t>
            </a:r>
          </a:p>
          <a:p>
            <a:pPr marL="682625" marR="0" lvl="0" indent="-341313" algn="l" defTabSz="914400" rtl="0" eaLnBrk="1" fontAlgn="auto" latinLnBrk="0" hangingPunct="1">
              <a:lnSpc>
                <a:spcPct val="120000"/>
              </a:lnSpc>
              <a:spcBef>
                <a:spcPts val="0"/>
              </a:spcBef>
              <a:spcAft>
                <a:spcPts val="0"/>
              </a:spcAft>
              <a:buClr>
                <a:srgbClr val="183584"/>
              </a:buClr>
              <a:buSzPct val="75000"/>
              <a:buFont typeface="Wingdings" panose="05000000000000000000" pitchFamily="2" charset="2"/>
              <a:buChar char="§"/>
              <a:tabLst/>
              <a:defRPr/>
            </a:pPr>
            <a:r>
              <a:rPr kumimoji="0" lang="en-US" sz="7200" b="1" i="0" u="none" strike="noStrike" kern="1200" cap="none" spc="-10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Subcontractors </a:t>
            </a:r>
            <a:r>
              <a:rPr kumimoji="0" lang="en-US" sz="7200" b="0" i="0" u="none" strike="noStrike" kern="1200" cap="none" spc="-10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p>
          <a:p>
            <a:pPr marL="341312" marR="0" lvl="0" indent="0" algn="l" defTabSz="914400" rtl="0" eaLnBrk="1" fontAlgn="auto" latinLnBrk="0" hangingPunct="1">
              <a:lnSpc>
                <a:spcPct val="120000"/>
              </a:lnSpc>
              <a:spcBef>
                <a:spcPts val="0"/>
              </a:spcBef>
              <a:spcAft>
                <a:spcPts val="0"/>
              </a:spcAft>
              <a:buClr>
                <a:srgbClr val="183584"/>
              </a:buClr>
              <a:buSzPct val="75000"/>
              <a:buNone/>
              <a:tabLst/>
              <a:defRPr/>
            </a:pPr>
            <a:endParaRPr kumimoji="0" lang="en-US" sz="7200" b="0" i="0" u="none" strike="noStrike" kern="1200" cap="none" spc="-10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682625" marR="0" lvl="0" indent="0" algn="l" defTabSz="914400" rtl="0" eaLnBrk="1" fontAlgn="auto" latinLnBrk="0" hangingPunct="1">
              <a:lnSpc>
                <a:spcPct val="120000"/>
              </a:lnSpc>
              <a:spcBef>
                <a:spcPts val="0"/>
              </a:spcBef>
              <a:spcAft>
                <a:spcPts val="0"/>
              </a:spcAft>
              <a:buClr>
                <a:srgbClr val="183584"/>
              </a:buClr>
              <a:buSzPct val="75000"/>
              <a:buFont typeface="Arial" pitchFamily="34" charset="0"/>
              <a:buNone/>
              <a:tabLst/>
              <a:defRPr/>
            </a:pPr>
            <a:r>
              <a:rPr kumimoji="0" lang="en-US" sz="7200" b="0"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For the use of the UCM, subcontractors should be thought of as those that are either providing service directly or the product for the service and for whom a unit of service can be directly attributed to.   </a:t>
            </a:r>
            <a:r>
              <a:rPr kumimoji="0" lang="en-US" sz="7200" b="0" i="0" u="none" strike="noStrike" kern="1200" cap="none" spc="-10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Examp</a:t>
            </a:r>
            <a:r>
              <a:rPr lang="en-US" sz="7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les include:</a:t>
            </a:r>
          </a:p>
          <a:p>
            <a:pPr marL="1376363" marR="0" lvl="0" indent="-457200" algn="l" defTabSz="914400" rtl="0" eaLnBrk="1" fontAlgn="auto" latinLnBrk="0" hangingPunct="1">
              <a:lnSpc>
                <a:spcPct val="120000"/>
              </a:lnSpc>
              <a:spcBef>
                <a:spcPts val="0"/>
              </a:spcBef>
              <a:spcAft>
                <a:spcPts val="0"/>
              </a:spcAft>
              <a:buClr>
                <a:srgbClr val="183584"/>
              </a:buClr>
              <a:buSzPct val="75000"/>
              <a:buFont typeface="Courier New" panose="02070309020205020404" pitchFamily="49" charset="0"/>
              <a:buChar char="o"/>
              <a:tabLst>
                <a:tab pos="1376363" algn="l"/>
              </a:tabLst>
              <a:defRPr/>
            </a:pPr>
            <a:r>
              <a:rPr lang="en-US" sz="7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Caterers, </a:t>
            </a:r>
          </a:p>
          <a:p>
            <a:pPr marL="1376363" marR="0" lvl="0" indent="-457200" algn="l" defTabSz="914400" rtl="0" eaLnBrk="1" fontAlgn="auto" latinLnBrk="0" hangingPunct="1">
              <a:lnSpc>
                <a:spcPct val="120000"/>
              </a:lnSpc>
              <a:spcBef>
                <a:spcPts val="0"/>
              </a:spcBef>
              <a:spcAft>
                <a:spcPts val="0"/>
              </a:spcAft>
              <a:buClr>
                <a:srgbClr val="183584"/>
              </a:buClr>
              <a:buSzPct val="75000"/>
              <a:buFont typeface="Courier New" panose="02070309020205020404" pitchFamily="49" charset="0"/>
              <a:buChar char="o"/>
              <a:tabLst>
                <a:tab pos="1376363" algn="l"/>
              </a:tabLst>
              <a:defRPr/>
            </a:pPr>
            <a:r>
              <a:rPr lang="en-US" sz="7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Home Health Companies, </a:t>
            </a:r>
          </a:p>
          <a:p>
            <a:pPr marL="1376363" marR="0" lvl="0" indent="-457200" algn="l" defTabSz="914400" rtl="0" eaLnBrk="1" fontAlgn="auto" latinLnBrk="0" hangingPunct="1">
              <a:lnSpc>
                <a:spcPct val="120000"/>
              </a:lnSpc>
              <a:spcBef>
                <a:spcPts val="0"/>
              </a:spcBef>
              <a:spcAft>
                <a:spcPts val="0"/>
              </a:spcAft>
              <a:buClr>
                <a:srgbClr val="183584"/>
              </a:buClr>
              <a:buSzPct val="75000"/>
              <a:buFont typeface="Courier New" panose="02070309020205020404" pitchFamily="49" charset="0"/>
              <a:buChar char="o"/>
              <a:tabLst>
                <a:tab pos="1376363" algn="l"/>
              </a:tabLst>
              <a:defRPr/>
            </a:pPr>
            <a:r>
              <a:rPr lang="en-US" sz="7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Mental Health Organizations that provide Counseling</a:t>
            </a:r>
          </a:p>
          <a:p>
            <a:pPr marL="1376363" marR="0" lvl="0" indent="-457200" algn="l" defTabSz="914400" rtl="0" eaLnBrk="1" fontAlgn="auto" latinLnBrk="0" hangingPunct="1">
              <a:lnSpc>
                <a:spcPct val="120000"/>
              </a:lnSpc>
              <a:spcBef>
                <a:spcPts val="0"/>
              </a:spcBef>
              <a:spcAft>
                <a:spcPts val="0"/>
              </a:spcAft>
              <a:buClr>
                <a:srgbClr val="183584"/>
              </a:buClr>
              <a:buSzPct val="75000"/>
              <a:buFont typeface="Courier New" panose="02070309020205020404" pitchFamily="49" charset="0"/>
              <a:buChar char="o"/>
              <a:tabLst>
                <a:tab pos="1376363" algn="l"/>
              </a:tabLst>
              <a:defRPr/>
            </a:pPr>
            <a:r>
              <a:rPr kumimoji="0" lang="en-US" sz="7200" b="0"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Medical Supp</a:t>
            </a:r>
            <a:r>
              <a:rPr lang="en-US" sz="7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ly Companies</a:t>
            </a:r>
          </a:p>
          <a:p>
            <a:pPr marL="1376363" marR="0" lvl="0" indent="-457200" algn="l" defTabSz="914400" rtl="0" eaLnBrk="1" fontAlgn="auto" latinLnBrk="0" hangingPunct="1">
              <a:lnSpc>
                <a:spcPct val="120000"/>
              </a:lnSpc>
              <a:spcBef>
                <a:spcPts val="0"/>
              </a:spcBef>
              <a:spcAft>
                <a:spcPts val="0"/>
              </a:spcAft>
              <a:buClr>
                <a:srgbClr val="183584"/>
              </a:buClr>
              <a:buSzPct val="75000"/>
              <a:buFont typeface="Courier New" panose="02070309020205020404" pitchFamily="49" charset="0"/>
              <a:buChar char="o"/>
              <a:tabLst>
                <a:tab pos="1376363" algn="l"/>
              </a:tabLst>
              <a:defRPr/>
            </a:pPr>
            <a:r>
              <a:rPr lang="en-US" sz="7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Housing Improvement Contractors</a:t>
            </a:r>
          </a:p>
          <a:p>
            <a:pPr marL="919163" marR="0" lvl="0" indent="0" algn="l" defTabSz="914400" rtl="0" eaLnBrk="1" fontAlgn="auto" latinLnBrk="0" hangingPunct="1">
              <a:lnSpc>
                <a:spcPct val="120000"/>
              </a:lnSpc>
              <a:spcBef>
                <a:spcPts val="0"/>
              </a:spcBef>
              <a:spcAft>
                <a:spcPts val="0"/>
              </a:spcAft>
              <a:buClr>
                <a:srgbClr val="183584"/>
              </a:buClr>
              <a:buSzPct val="75000"/>
              <a:buNone/>
              <a:tabLst>
                <a:tab pos="1376363" algn="l"/>
              </a:tabLst>
              <a:defRPr/>
            </a:pPr>
            <a:endParaRPr lang="en-US" sz="7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682625" marR="0" lvl="0" indent="0" algn="l" defTabSz="914400" rtl="0" eaLnBrk="1" fontAlgn="auto" latinLnBrk="0" hangingPunct="1">
              <a:lnSpc>
                <a:spcPct val="120000"/>
              </a:lnSpc>
              <a:spcBef>
                <a:spcPts val="0"/>
              </a:spcBef>
              <a:spcAft>
                <a:spcPts val="0"/>
              </a:spcAft>
              <a:buClr>
                <a:srgbClr val="183584"/>
              </a:buClr>
              <a:buSzPct val="75000"/>
              <a:buFont typeface="Arial" pitchFamily="34" charset="0"/>
              <a:buNone/>
              <a:tabLst/>
              <a:defRPr/>
            </a:pPr>
            <a:r>
              <a:rPr lang="en-US" sz="7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These are generally service specific and should be assigned directly to a service or services. Total Cost for the subcontractor is determined by the subcontracted rate multiplied by the anticipated number of units to be delivered, for Subcontractors that are contracted with a unit rate.</a:t>
            </a:r>
          </a:p>
        </p:txBody>
      </p:sp>
    </p:spTree>
    <p:extLst>
      <p:ext uri="{BB962C8B-B14F-4D97-AF65-F5344CB8AC3E}">
        <p14:creationId xmlns:p14="http://schemas.microsoft.com/office/powerpoint/2010/main" val="27698420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91D09-57D7-4C78-BC73-23628C0CB1F0}"/>
              </a:ext>
            </a:extLst>
          </p:cNvPr>
          <p:cNvSpPr>
            <a:spLocks noGrp="1"/>
          </p:cNvSpPr>
          <p:nvPr>
            <p:ph type="title"/>
          </p:nvPr>
        </p:nvSpPr>
        <p:spPr>
          <a:xfrm>
            <a:off x="822960" y="286605"/>
            <a:ext cx="7543800" cy="1008796"/>
          </a:xfrm>
        </p:spPr>
        <p:txBody>
          <a:bodyPr>
            <a:normAutofit/>
          </a:bodyPr>
          <a:lstStyle/>
          <a:p>
            <a:pPr algn="ctr"/>
            <a:r>
              <a:rPr lang="en-US" b="1" dirty="0">
                <a:solidFill>
                  <a:schemeClr val="accent2">
                    <a:lumMod val="75000"/>
                  </a:schemeClr>
                </a:solidFill>
              </a:rPr>
              <a:t>Allocation Methods</a:t>
            </a:r>
          </a:p>
        </p:txBody>
      </p:sp>
      <p:sp>
        <p:nvSpPr>
          <p:cNvPr id="3" name="Content Placeholder 2">
            <a:extLst>
              <a:ext uri="{FF2B5EF4-FFF2-40B4-BE49-F238E27FC236}">
                <a16:creationId xmlns:a16="http://schemas.microsoft.com/office/drawing/2014/main" id="{76128901-1A32-4B9A-90A1-2A8E4168C9C6}"/>
              </a:ext>
            </a:extLst>
          </p:cNvPr>
          <p:cNvSpPr>
            <a:spLocks noGrp="1"/>
          </p:cNvSpPr>
          <p:nvPr>
            <p:ph idx="1"/>
          </p:nvPr>
        </p:nvSpPr>
        <p:spPr>
          <a:xfrm>
            <a:off x="609601" y="1447800"/>
            <a:ext cx="8001000" cy="4648200"/>
          </a:xfrm>
        </p:spPr>
        <p:txBody>
          <a:bodyPr>
            <a:normAutofit fontScale="25000" lnSpcReduction="20000"/>
          </a:bodyPr>
          <a:lstStyle/>
          <a:p>
            <a:pPr marL="0" marR="0" lvl="0" indent="0" algn="l" defTabSz="914400" rtl="0" eaLnBrk="1" fontAlgn="auto" latinLnBrk="0" hangingPunct="1">
              <a:lnSpc>
                <a:spcPct val="100000"/>
              </a:lnSpc>
              <a:spcBef>
                <a:spcPct val="20000"/>
              </a:spcBef>
              <a:spcAft>
                <a:spcPts val="0"/>
              </a:spcAft>
              <a:buClr>
                <a:srgbClr val="183584"/>
              </a:buClr>
              <a:buSzPct val="75000"/>
              <a:buNone/>
              <a:tabLst/>
              <a:defRPr/>
            </a:pPr>
            <a:r>
              <a:rPr kumimoji="0" lang="en-US" sz="9600" b="1" i="0" u="none" strike="noStrike" kern="1200" cap="none" spc="-100" normalizeH="0" baseline="0" noProof="0" dirty="0">
                <a:ln>
                  <a:noFill/>
                </a:ln>
                <a:solidFill>
                  <a:prstClr val="black"/>
                </a:solidFill>
                <a:effectLst/>
                <a:uLnTx/>
                <a:uFillTx/>
                <a:latin typeface="Arial"/>
                <a:ea typeface="+mn-ea"/>
                <a:cs typeface="Arial"/>
              </a:rPr>
              <a:t>Unit Cost Worksheet: Continued</a:t>
            </a:r>
            <a:r>
              <a:rPr kumimoji="0" lang="en-US" sz="5100" b="1" i="0" u="none" strike="noStrike" kern="1200" cap="none" spc="-100" normalizeH="0" baseline="0" noProof="0" dirty="0">
                <a:ln>
                  <a:noFill/>
                </a:ln>
                <a:solidFill>
                  <a:prstClr val="black"/>
                </a:solidFill>
                <a:effectLst/>
                <a:uLnTx/>
                <a:uFillTx/>
                <a:latin typeface="Arial"/>
                <a:ea typeface="+mn-ea"/>
                <a:cs typeface="Arial"/>
              </a:rPr>
              <a:t>:</a:t>
            </a:r>
          </a:p>
          <a:p>
            <a:pPr marL="0" marR="0" lvl="0" indent="0" algn="l" defTabSz="914400" rtl="0" eaLnBrk="1" fontAlgn="auto" latinLnBrk="0" hangingPunct="1">
              <a:lnSpc>
                <a:spcPct val="100000"/>
              </a:lnSpc>
              <a:spcBef>
                <a:spcPct val="20000"/>
              </a:spcBef>
              <a:spcAft>
                <a:spcPts val="0"/>
              </a:spcAft>
              <a:buClr>
                <a:srgbClr val="183584"/>
              </a:buClr>
              <a:buSzPct val="75000"/>
              <a:buNone/>
              <a:tabLst/>
              <a:defRPr/>
            </a:pPr>
            <a:endParaRPr kumimoji="0" lang="en-US" sz="3200" b="1" i="0" u="none" strike="noStrike" kern="1200" cap="none" spc="-100" normalizeH="0" baseline="0" noProof="0" dirty="0">
              <a:ln>
                <a:noFill/>
              </a:ln>
              <a:solidFill>
                <a:prstClr val="black"/>
              </a:solidFill>
              <a:effectLst/>
              <a:uLnTx/>
              <a:uFillTx/>
              <a:latin typeface="Arial"/>
              <a:ea typeface="+mn-ea"/>
              <a:cs typeface="Arial"/>
            </a:endParaRPr>
          </a:p>
          <a:p>
            <a:pPr marL="682625" marR="0" lvl="0" indent="-341313" algn="l" defTabSz="914400" rtl="0" eaLnBrk="1" fontAlgn="auto" latinLnBrk="0" hangingPunct="1">
              <a:lnSpc>
                <a:spcPct val="120000"/>
              </a:lnSpc>
              <a:spcBef>
                <a:spcPts val="0"/>
              </a:spcBef>
              <a:spcAft>
                <a:spcPts val="0"/>
              </a:spcAft>
              <a:buClr>
                <a:srgbClr val="183584"/>
              </a:buClr>
              <a:buSzPct val="75000"/>
              <a:buFont typeface="Wingdings" panose="05000000000000000000" pitchFamily="2" charset="2"/>
              <a:buChar char="§"/>
              <a:tabLst/>
              <a:defRPr/>
            </a:pPr>
            <a:r>
              <a:rPr kumimoji="0" lang="en-US" sz="7200" b="1" i="0" u="none" strike="noStrike" kern="1200" cap="none" spc="-10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Program Supplies </a:t>
            </a:r>
            <a:r>
              <a:rPr kumimoji="0" lang="en-US" sz="7200" b="0" i="0" u="none" strike="noStrike" kern="1200" cap="none" spc="-10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p>
          <a:p>
            <a:pPr marL="682625" marR="0" lvl="0" indent="0" algn="l" defTabSz="914400" rtl="0" eaLnBrk="1" fontAlgn="auto" latinLnBrk="0" hangingPunct="1">
              <a:lnSpc>
                <a:spcPct val="120000"/>
              </a:lnSpc>
              <a:spcBef>
                <a:spcPts val="0"/>
              </a:spcBef>
              <a:spcAft>
                <a:spcPts val="0"/>
              </a:spcAft>
              <a:buClr>
                <a:srgbClr val="183584"/>
              </a:buClr>
              <a:buSzPct val="75000"/>
              <a:buFont typeface="Arial" pitchFamily="34" charset="0"/>
              <a:buNone/>
              <a:tabLst/>
              <a:defRPr/>
            </a:pPr>
            <a:r>
              <a:rPr kumimoji="0" lang="en-US" sz="7200" b="0"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Costs unique and necessary for specific services and are generally </a:t>
            </a:r>
            <a:r>
              <a:rPr lang="en-US" sz="7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assigned</a:t>
            </a:r>
            <a:r>
              <a:rPr kumimoji="0" lang="en-US" sz="7200" b="0"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directly to services.</a:t>
            </a:r>
          </a:p>
          <a:p>
            <a:pPr marL="682625" marR="0" lvl="0" indent="0" algn="l" defTabSz="914400" rtl="0" eaLnBrk="1" fontAlgn="auto" latinLnBrk="0" hangingPunct="1">
              <a:lnSpc>
                <a:spcPct val="120000"/>
              </a:lnSpc>
              <a:spcBef>
                <a:spcPts val="0"/>
              </a:spcBef>
              <a:spcAft>
                <a:spcPts val="0"/>
              </a:spcAft>
              <a:buClr>
                <a:srgbClr val="183584"/>
              </a:buClr>
              <a:buSzPct val="75000"/>
              <a:buFont typeface="Arial" pitchFamily="34" charset="0"/>
              <a:buNone/>
              <a:tabLst/>
              <a:defRPr/>
            </a:pPr>
            <a:endParaRPr kumimoji="0" lang="en-US" sz="7200" b="0"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682625" marR="0" lvl="0" indent="-342900" algn="l" defTabSz="914400" rtl="0" eaLnBrk="1" fontAlgn="auto" latinLnBrk="0" hangingPunct="1">
              <a:lnSpc>
                <a:spcPct val="120000"/>
              </a:lnSpc>
              <a:spcBef>
                <a:spcPts val="0"/>
              </a:spcBef>
              <a:spcAft>
                <a:spcPts val="0"/>
              </a:spcAft>
              <a:buClr>
                <a:srgbClr val="183584"/>
              </a:buClr>
              <a:buSzPct val="75000"/>
              <a:buFont typeface="Wingdings" panose="05000000000000000000" pitchFamily="2" charset="2"/>
              <a:buChar char="§"/>
              <a:tabLst/>
              <a:defRPr/>
            </a:pPr>
            <a:r>
              <a:rPr kumimoji="0" lang="en-US" sz="7200" b="1" i="0" u="none" strike="noStrike" kern="1200" cap="none" spc="-10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Depreciation –</a:t>
            </a:r>
          </a:p>
          <a:p>
            <a:pPr marL="682625" marR="0" lvl="0" indent="0" algn="l" defTabSz="914400" rtl="0" eaLnBrk="1" fontAlgn="auto" latinLnBrk="0" hangingPunct="1">
              <a:lnSpc>
                <a:spcPct val="120000"/>
              </a:lnSpc>
              <a:spcBef>
                <a:spcPts val="0"/>
              </a:spcBef>
              <a:spcAft>
                <a:spcPts val="0"/>
              </a:spcAft>
              <a:buClr>
                <a:srgbClr val="183584"/>
              </a:buClr>
              <a:buSzPct val="75000"/>
              <a:buFont typeface="Arial" pitchFamily="34" charset="0"/>
              <a:buNone/>
              <a:tabLst/>
              <a:defRPr/>
            </a:pPr>
            <a:r>
              <a:rPr kumimoji="0" lang="en-US" sz="7200" b="0"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This expense is for capitalized equipment or Real Property.</a:t>
            </a:r>
          </a:p>
          <a:p>
            <a:pPr marL="1025525" marR="0" lvl="0" algn="l" defTabSz="914400" rtl="0" eaLnBrk="1" fontAlgn="auto" latinLnBrk="0" hangingPunct="1">
              <a:lnSpc>
                <a:spcPct val="120000"/>
              </a:lnSpc>
              <a:spcBef>
                <a:spcPts val="0"/>
              </a:spcBef>
              <a:spcAft>
                <a:spcPts val="0"/>
              </a:spcAft>
              <a:buClr>
                <a:srgbClr val="183584"/>
              </a:buClr>
              <a:buSzPct val="75000"/>
              <a:buFont typeface="Courier New" panose="02070309020205020404" pitchFamily="49" charset="0"/>
              <a:buChar char="o"/>
              <a:tabLst/>
              <a:defRPr/>
            </a:pPr>
            <a:r>
              <a:rPr lang="en-US" sz="7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Depreciation for buildings or facilities can only be placed under the Facilities and Maintenance Cost Pool.</a:t>
            </a:r>
            <a:endParaRPr kumimoji="0" lang="en-US" sz="7200" b="0"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1025525" marR="0" lvl="0" algn="l" defTabSz="914400" rtl="0" eaLnBrk="1" fontAlgn="auto" latinLnBrk="0" hangingPunct="1">
              <a:lnSpc>
                <a:spcPct val="120000"/>
              </a:lnSpc>
              <a:spcBef>
                <a:spcPts val="0"/>
              </a:spcBef>
              <a:spcAft>
                <a:spcPts val="0"/>
              </a:spcAft>
              <a:buClr>
                <a:srgbClr val="183584"/>
              </a:buClr>
              <a:buSzPct val="75000"/>
              <a:buFont typeface="Courier New" panose="02070309020205020404" pitchFamily="49" charset="0"/>
              <a:buChar char="o"/>
              <a:tabLst/>
              <a:defRPr/>
            </a:pPr>
            <a:r>
              <a:rPr lang="en-US" sz="7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Depreciation for equipment specifically used for a service can be assigned directly to that service.</a:t>
            </a:r>
          </a:p>
          <a:p>
            <a:pPr marL="1025525" marR="0" lvl="0" algn="l" defTabSz="914400" rtl="0" eaLnBrk="1" fontAlgn="auto" latinLnBrk="0" hangingPunct="1">
              <a:lnSpc>
                <a:spcPct val="120000"/>
              </a:lnSpc>
              <a:spcBef>
                <a:spcPts val="0"/>
              </a:spcBef>
              <a:spcAft>
                <a:spcPts val="0"/>
              </a:spcAft>
              <a:buClr>
                <a:srgbClr val="183584"/>
              </a:buClr>
              <a:buSzPct val="75000"/>
              <a:buFont typeface="Courier New" panose="02070309020205020404" pitchFamily="49" charset="0"/>
              <a:buChar char="o"/>
              <a:tabLst/>
              <a:defRPr/>
            </a:pPr>
            <a:r>
              <a:rPr kumimoji="0" lang="en-US" sz="7200" b="0"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Depreciation for equipment purchased that benefits the entire agency should generally be placed </a:t>
            </a:r>
            <a:r>
              <a:rPr lang="en-US" sz="7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in</a:t>
            </a:r>
            <a:r>
              <a:rPr kumimoji="0" lang="en-US" sz="7200" b="0"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the Facilities and Maintenance Cost Pool.</a:t>
            </a:r>
          </a:p>
          <a:p>
            <a:pPr marL="1025525" marR="0" lvl="0" algn="l" defTabSz="914400" rtl="0" eaLnBrk="1" fontAlgn="auto" latinLnBrk="0" hangingPunct="1">
              <a:lnSpc>
                <a:spcPct val="120000"/>
              </a:lnSpc>
              <a:spcBef>
                <a:spcPts val="0"/>
              </a:spcBef>
              <a:spcAft>
                <a:spcPts val="0"/>
              </a:spcAft>
              <a:buClr>
                <a:srgbClr val="183584"/>
              </a:buClr>
              <a:buSzPct val="75000"/>
              <a:buFont typeface="Courier New" panose="02070309020205020404" pitchFamily="49" charset="0"/>
              <a:buChar char="o"/>
              <a:tabLst/>
              <a:defRPr/>
            </a:pPr>
            <a:endParaRPr kumimoji="0" lang="en-US" sz="6400" b="0"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51029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91D09-57D7-4C78-BC73-23628C0CB1F0}"/>
              </a:ext>
            </a:extLst>
          </p:cNvPr>
          <p:cNvSpPr>
            <a:spLocks noGrp="1"/>
          </p:cNvSpPr>
          <p:nvPr>
            <p:ph type="title"/>
          </p:nvPr>
        </p:nvSpPr>
        <p:spPr>
          <a:xfrm>
            <a:off x="822960" y="286605"/>
            <a:ext cx="7543800" cy="1008796"/>
          </a:xfrm>
        </p:spPr>
        <p:txBody>
          <a:bodyPr>
            <a:normAutofit/>
          </a:bodyPr>
          <a:lstStyle/>
          <a:p>
            <a:pPr algn="ctr"/>
            <a:r>
              <a:rPr lang="en-US" b="1" dirty="0">
                <a:solidFill>
                  <a:schemeClr val="accent2">
                    <a:lumMod val="75000"/>
                  </a:schemeClr>
                </a:solidFill>
              </a:rPr>
              <a:t>Allocation Methods</a:t>
            </a:r>
          </a:p>
        </p:txBody>
      </p:sp>
      <p:sp>
        <p:nvSpPr>
          <p:cNvPr id="3" name="Content Placeholder 2">
            <a:extLst>
              <a:ext uri="{FF2B5EF4-FFF2-40B4-BE49-F238E27FC236}">
                <a16:creationId xmlns:a16="http://schemas.microsoft.com/office/drawing/2014/main" id="{76128901-1A32-4B9A-90A1-2A8E4168C9C6}"/>
              </a:ext>
            </a:extLst>
          </p:cNvPr>
          <p:cNvSpPr>
            <a:spLocks noGrp="1"/>
          </p:cNvSpPr>
          <p:nvPr>
            <p:ph idx="1"/>
          </p:nvPr>
        </p:nvSpPr>
        <p:spPr>
          <a:xfrm>
            <a:off x="609601" y="1447800"/>
            <a:ext cx="8001000" cy="4648200"/>
          </a:xfrm>
        </p:spPr>
        <p:txBody>
          <a:bodyPr>
            <a:normAutofit fontScale="32500" lnSpcReduction="20000"/>
          </a:bodyPr>
          <a:lstStyle/>
          <a:p>
            <a:pPr marL="0" marR="0" lvl="0" indent="0" algn="l" defTabSz="914400" rtl="0" eaLnBrk="1" fontAlgn="auto" latinLnBrk="0" hangingPunct="1">
              <a:lnSpc>
                <a:spcPct val="100000"/>
              </a:lnSpc>
              <a:spcBef>
                <a:spcPct val="20000"/>
              </a:spcBef>
              <a:spcAft>
                <a:spcPts val="0"/>
              </a:spcAft>
              <a:buClr>
                <a:srgbClr val="183584"/>
              </a:buClr>
              <a:buSzPct val="75000"/>
              <a:buNone/>
              <a:tabLst/>
              <a:defRPr/>
            </a:pPr>
            <a:r>
              <a:rPr kumimoji="0" lang="en-US" sz="7400" b="1" i="0" u="none" strike="noStrike" kern="1200" cap="none" spc="-100" normalizeH="0" baseline="0" noProof="0" dirty="0">
                <a:ln>
                  <a:noFill/>
                </a:ln>
                <a:solidFill>
                  <a:prstClr val="black"/>
                </a:solidFill>
                <a:effectLst/>
                <a:uLnTx/>
                <a:uFillTx/>
                <a:latin typeface="Arial"/>
                <a:ea typeface="+mn-ea"/>
                <a:cs typeface="Arial"/>
              </a:rPr>
              <a:t>Unit Cost Worksheet: Continued:</a:t>
            </a:r>
          </a:p>
          <a:p>
            <a:pPr marL="0" marR="0" lvl="0" indent="0" algn="l" defTabSz="914400" rtl="0" eaLnBrk="1" fontAlgn="auto" latinLnBrk="0" hangingPunct="1">
              <a:lnSpc>
                <a:spcPct val="100000"/>
              </a:lnSpc>
              <a:spcBef>
                <a:spcPct val="20000"/>
              </a:spcBef>
              <a:spcAft>
                <a:spcPts val="0"/>
              </a:spcAft>
              <a:buClr>
                <a:srgbClr val="183584"/>
              </a:buClr>
              <a:buSzPct val="75000"/>
              <a:buNone/>
              <a:tabLst/>
              <a:defRPr/>
            </a:pPr>
            <a:endParaRPr kumimoji="0" lang="en-US" sz="7400" b="1" i="0" u="none" strike="noStrike" kern="1200" cap="none" spc="-100" normalizeH="0" baseline="0" noProof="0" dirty="0">
              <a:ln>
                <a:noFill/>
              </a:ln>
              <a:solidFill>
                <a:prstClr val="black"/>
              </a:solidFill>
              <a:effectLst/>
              <a:uLnTx/>
              <a:uFillTx/>
              <a:latin typeface="Arial"/>
              <a:ea typeface="+mn-ea"/>
              <a:cs typeface="Arial"/>
            </a:endParaRPr>
          </a:p>
          <a:p>
            <a:pPr marL="682625" marR="0" lvl="0" indent="-342900" algn="l" defTabSz="914400" rtl="0" eaLnBrk="1" fontAlgn="auto" latinLnBrk="0" hangingPunct="1">
              <a:lnSpc>
                <a:spcPct val="120000"/>
              </a:lnSpc>
              <a:spcBef>
                <a:spcPts val="0"/>
              </a:spcBef>
              <a:spcAft>
                <a:spcPts val="0"/>
              </a:spcAft>
              <a:buClr>
                <a:srgbClr val="183584"/>
              </a:buClr>
              <a:buSzPct val="75000"/>
              <a:buFont typeface="Wingdings" panose="05000000000000000000" pitchFamily="2" charset="2"/>
              <a:buChar char="§"/>
              <a:tabLst/>
              <a:defRPr/>
            </a:pPr>
            <a:r>
              <a:rPr kumimoji="0" lang="en-US" sz="5500" b="1" i="0" u="none" strike="noStrike" kern="1200" cap="none" spc="-10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Food &amp; Food Supplies –</a:t>
            </a:r>
          </a:p>
          <a:p>
            <a:pPr marL="682625" marR="0" lvl="0" indent="0" algn="l" defTabSz="914400" rtl="0" eaLnBrk="1" fontAlgn="auto" latinLnBrk="0" hangingPunct="1">
              <a:lnSpc>
                <a:spcPct val="120000"/>
              </a:lnSpc>
              <a:spcBef>
                <a:spcPts val="0"/>
              </a:spcBef>
              <a:spcAft>
                <a:spcPts val="0"/>
              </a:spcAft>
              <a:buClr>
                <a:srgbClr val="183584"/>
              </a:buClr>
              <a:buSzPct val="75000"/>
              <a:buFont typeface="Arial" pitchFamily="34" charset="0"/>
              <a:buNone/>
              <a:tabLst/>
              <a:defRPr/>
            </a:pPr>
            <a:r>
              <a:rPr kumimoji="0" lang="en-US" sz="5500" b="0"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This is not to be confused with the cost of meals contracted with a caterer</a:t>
            </a:r>
            <a:r>
              <a:rPr lang="en-US" sz="55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5500" b="0"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These costs are generally related to Entertainment, are unallowable, and should be placed under Fundraising &amp; Unallowable Costs.</a:t>
            </a:r>
          </a:p>
          <a:p>
            <a:pPr marL="682625" marR="0" lvl="0" indent="0" algn="l" defTabSz="914400" rtl="0" eaLnBrk="1" fontAlgn="auto" latinLnBrk="0" hangingPunct="1">
              <a:lnSpc>
                <a:spcPct val="120000"/>
              </a:lnSpc>
              <a:spcBef>
                <a:spcPts val="0"/>
              </a:spcBef>
              <a:spcAft>
                <a:spcPts val="0"/>
              </a:spcAft>
              <a:buClr>
                <a:srgbClr val="183584"/>
              </a:buClr>
              <a:buSzPct val="75000"/>
              <a:buFont typeface="Arial" pitchFamily="34" charset="0"/>
              <a:buNone/>
              <a:tabLst/>
              <a:defRPr/>
            </a:pPr>
            <a:endParaRPr kumimoji="0" lang="en-US" sz="5500" b="0"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684212" marR="0" lvl="0" indent="-342900" algn="l" defTabSz="914400" rtl="0" eaLnBrk="1" fontAlgn="auto" latinLnBrk="0" hangingPunct="1">
              <a:lnSpc>
                <a:spcPct val="120000"/>
              </a:lnSpc>
              <a:spcBef>
                <a:spcPts val="0"/>
              </a:spcBef>
              <a:spcAft>
                <a:spcPts val="0"/>
              </a:spcAft>
              <a:buClr>
                <a:srgbClr val="183584"/>
              </a:buClr>
              <a:buSzPct val="75000"/>
              <a:buFont typeface="Wingdings" panose="05000000000000000000" pitchFamily="2" charset="2"/>
              <a:buChar char="§"/>
              <a:tabLst/>
              <a:defRPr/>
            </a:pPr>
            <a:r>
              <a:rPr kumimoji="0" lang="en-US" sz="5500" b="1"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Other –</a:t>
            </a:r>
          </a:p>
          <a:p>
            <a:pPr marL="682625" marR="0" lvl="0" indent="0" algn="l" defTabSz="914400" rtl="0" eaLnBrk="1" fontAlgn="auto" latinLnBrk="0" hangingPunct="1">
              <a:lnSpc>
                <a:spcPct val="120000"/>
              </a:lnSpc>
              <a:spcBef>
                <a:spcPts val="0"/>
              </a:spcBef>
              <a:spcAft>
                <a:spcPts val="0"/>
              </a:spcAft>
              <a:buClr>
                <a:srgbClr val="183584"/>
              </a:buClr>
              <a:buSzPct val="75000"/>
              <a:buFont typeface="Arial" pitchFamily="34" charset="0"/>
              <a:buNone/>
              <a:tabLst/>
              <a:defRPr/>
            </a:pPr>
            <a:r>
              <a:rPr kumimoji="0" lang="en-US" sz="5500" b="0"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Expenses that will not fit into any other line.  However, it is not to be a catch all.  The costs here should be no more than the lesser of $20,000 or 1% of the Total Budget.  If greater than this threshold, a separate document should be submitted detail</a:t>
            </a:r>
            <a:r>
              <a:rPr lang="en-US" sz="55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ing the costs included on this line.</a:t>
            </a:r>
            <a:endParaRPr kumimoji="0" lang="en-US" sz="5500" b="0" i="0" u="none" strike="noStrike" kern="1200" cap="none" spc="-10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0981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dirty="0"/>
            </a:br>
            <a:r>
              <a:rPr lang="en-US" b="1" dirty="0">
                <a:solidFill>
                  <a:schemeClr val="accent2">
                    <a:lumMod val="75000"/>
                  </a:schemeClr>
                </a:solidFill>
              </a:rPr>
              <a:t>Subcontractor Allowance</a:t>
            </a:r>
            <a:br>
              <a:rPr lang="en-US" dirty="0"/>
            </a:br>
            <a:endParaRPr lang="en-US" dirty="0"/>
          </a:p>
        </p:txBody>
      </p:sp>
      <p:sp>
        <p:nvSpPr>
          <p:cNvPr id="3" name="Content Placeholder 2"/>
          <p:cNvSpPr>
            <a:spLocks noGrp="1"/>
          </p:cNvSpPr>
          <p:nvPr>
            <p:ph idx="1"/>
          </p:nvPr>
        </p:nvSpPr>
        <p:spPr>
          <a:xfrm>
            <a:off x="609600" y="1295400"/>
            <a:ext cx="7757160" cy="4343400"/>
          </a:xfrm>
        </p:spPr>
        <p:txBody>
          <a:bodyPr>
            <a:noAutofit/>
          </a:bodyPr>
          <a:lstStyle/>
          <a:p>
            <a:pPr>
              <a:lnSpc>
                <a:spcPct val="100000"/>
              </a:lnSpc>
              <a:spcAft>
                <a:spcPts val="0"/>
              </a:spcAft>
            </a:pPr>
            <a:r>
              <a:rPr lang="en-US" b="1" dirty="0">
                <a:solidFill>
                  <a:schemeClr val="tx1"/>
                </a:solidFill>
                <a:latin typeface="Arial" panose="020B0604020202020204" pitchFamily="34" charset="0"/>
                <a:cs typeface="Arial" panose="020B0604020202020204" pitchFamily="34" charset="0"/>
              </a:rPr>
              <a:t>Subcontractor Allowance:</a:t>
            </a:r>
          </a:p>
          <a:p>
            <a:pPr marL="341312" indent="0">
              <a:lnSpc>
                <a:spcPct val="100000"/>
              </a:lnSpc>
              <a:spcBef>
                <a:spcPts val="0"/>
              </a:spcBef>
              <a:spcAft>
                <a:spcPts val="0"/>
              </a:spcAft>
              <a:buNone/>
            </a:pPr>
            <a:endParaRPr lang="en-US" dirty="0">
              <a:solidFill>
                <a:schemeClr val="tx1"/>
              </a:solidFill>
              <a:effectLst/>
              <a:latin typeface="Times New Roman" panose="02020603050405020304" pitchFamily="18" charset="0"/>
              <a:ea typeface="Times New Roman" panose="02020603050405020304" pitchFamily="18" charset="0"/>
            </a:endParaRPr>
          </a:p>
          <a:p>
            <a:pPr marL="341312" indent="0">
              <a:lnSpc>
                <a:spcPct val="100000"/>
              </a:lnSpc>
              <a:spcBef>
                <a:spcPts val="0"/>
              </a:spcBef>
              <a:spcAft>
                <a:spcPts val="0"/>
              </a:spcAft>
              <a:buNone/>
            </a:pPr>
            <a:r>
              <a:rPr lang="en-US" sz="1800" dirty="0">
                <a:solidFill>
                  <a:schemeClr val="tx1"/>
                </a:solidFill>
                <a:effectLst/>
                <a:latin typeface="Times New Roman" panose="02020603050405020304" pitchFamily="18" charset="0"/>
                <a:ea typeface="Times New Roman" panose="02020603050405020304" pitchFamily="18" charset="0"/>
              </a:rPr>
              <a:t>In recognition that it may take a bit more Management &amp; General costs to manage subcontractor contracts, this allowance provides the opportunity to increase the proportionate allocation of those services that contain subcontractor expense. The subcontract amount (subject to limitations below) should be assigned directly to the benefiting service(s).</a:t>
            </a:r>
          </a:p>
          <a:p>
            <a:pPr marL="341312" indent="0">
              <a:lnSpc>
                <a:spcPct val="100000"/>
              </a:lnSpc>
              <a:spcBef>
                <a:spcPts val="0"/>
              </a:spcBef>
              <a:buNone/>
            </a:pPr>
            <a:endParaRPr lang="en-US" sz="1800" dirty="0">
              <a:solidFill>
                <a:schemeClr val="tx1"/>
              </a:solidFill>
              <a:effectLst/>
              <a:latin typeface="Times New Roman" panose="02020603050405020304" pitchFamily="18" charset="0"/>
              <a:ea typeface="Times New Roman" panose="02020603050405020304" pitchFamily="18" charset="0"/>
            </a:endParaRPr>
          </a:p>
          <a:p>
            <a:pPr marL="798512" indent="-457200">
              <a:lnSpc>
                <a:spcPct val="100000"/>
              </a:lnSpc>
              <a:spcBef>
                <a:spcPts val="0"/>
              </a:spcBef>
              <a:spcAft>
                <a:spcPts val="0"/>
              </a:spcAft>
              <a:buFont typeface="Wingdings" panose="05000000000000000000" pitchFamily="2" charset="2"/>
              <a:buChar char="§"/>
            </a:pPr>
            <a:r>
              <a:rPr lang="en-US" sz="1800" dirty="0">
                <a:solidFill>
                  <a:schemeClr val="tx1"/>
                </a:solidFill>
                <a:latin typeface="Times New Roman" panose="02020603050405020304" pitchFamily="18" charset="0"/>
                <a:cs typeface="Times New Roman" panose="02020603050405020304" pitchFamily="18" charset="0"/>
              </a:rPr>
              <a:t>Maximum of $25,000 per subcontract (not per subcontractor).</a:t>
            </a:r>
          </a:p>
          <a:p>
            <a:pPr marL="798512" indent="-457200">
              <a:lnSpc>
                <a:spcPct val="100000"/>
              </a:lnSpc>
              <a:spcBef>
                <a:spcPts val="0"/>
              </a:spcBef>
              <a:spcAft>
                <a:spcPts val="0"/>
              </a:spcAft>
              <a:buFont typeface="Wingdings" panose="05000000000000000000" pitchFamily="2" charset="2"/>
              <a:buChar char="§"/>
            </a:pPr>
            <a:r>
              <a:rPr lang="en-US" sz="1800" dirty="0">
                <a:solidFill>
                  <a:schemeClr val="tx1"/>
                </a:solidFill>
                <a:latin typeface="Times New Roman" panose="02020603050405020304" pitchFamily="18" charset="0"/>
                <a:cs typeface="Times New Roman" panose="02020603050405020304" pitchFamily="18" charset="0"/>
              </a:rPr>
              <a:t>For subcontracts that include more than one service, the $25,000 allowance should be allocated proportionately between the services.</a:t>
            </a:r>
          </a:p>
          <a:p>
            <a:pPr marL="798512" indent="-457200">
              <a:lnSpc>
                <a:spcPct val="100000"/>
              </a:lnSpc>
              <a:spcBef>
                <a:spcPts val="0"/>
              </a:spcBef>
              <a:spcAft>
                <a:spcPts val="0"/>
              </a:spcAft>
              <a:buFont typeface="Wingdings" panose="05000000000000000000" pitchFamily="2" charset="2"/>
              <a:buChar char="§"/>
            </a:pPr>
            <a:r>
              <a:rPr lang="en-US" sz="1800" dirty="0">
                <a:solidFill>
                  <a:schemeClr val="tx1"/>
                </a:solidFill>
                <a:latin typeface="Times New Roman" panose="02020603050405020304" pitchFamily="18" charset="0"/>
                <a:cs typeface="Times New Roman" panose="02020603050405020304" pitchFamily="18" charset="0"/>
              </a:rPr>
              <a:t>Contract limit of $25k is so the cost allocation won’t be distorted.</a:t>
            </a:r>
          </a:p>
        </p:txBody>
      </p:sp>
    </p:spTree>
    <p:extLst>
      <p:ext uri="{BB962C8B-B14F-4D97-AF65-F5344CB8AC3E}">
        <p14:creationId xmlns:p14="http://schemas.microsoft.com/office/powerpoint/2010/main" val="42428189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932596"/>
          </a:xfrm>
        </p:spPr>
        <p:txBody>
          <a:bodyPr/>
          <a:lstStyle/>
          <a:p>
            <a:pPr algn="ctr"/>
            <a:r>
              <a:rPr lang="en-US" b="1" dirty="0">
                <a:solidFill>
                  <a:schemeClr val="accent2">
                    <a:lumMod val="75000"/>
                  </a:schemeClr>
                </a:solidFill>
              </a:rPr>
              <a:t>Other UCM Requirements</a:t>
            </a:r>
          </a:p>
        </p:txBody>
      </p:sp>
      <p:sp>
        <p:nvSpPr>
          <p:cNvPr id="3" name="Content Placeholder 2"/>
          <p:cNvSpPr>
            <a:spLocks noGrp="1"/>
          </p:cNvSpPr>
          <p:nvPr>
            <p:ph idx="1"/>
          </p:nvPr>
        </p:nvSpPr>
        <p:spPr>
          <a:xfrm>
            <a:off x="609601" y="1371600"/>
            <a:ext cx="7757160" cy="4497494"/>
          </a:xfrm>
        </p:spPr>
        <p:txBody>
          <a:bodyPr>
            <a:normAutofit/>
          </a:bodyPr>
          <a:lstStyle/>
          <a:p>
            <a:r>
              <a:rPr lang="en-US" b="1" dirty="0">
                <a:latin typeface="Arial" panose="020B0604020202020204" pitchFamily="34" charset="0"/>
                <a:cs typeface="Arial" panose="020B0604020202020204" pitchFamily="34" charset="0"/>
              </a:rPr>
              <a:t>Square Footage Occupied:</a:t>
            </a:r>
          </a:p>
          <a:p>
            <a:pPr marL="461963" indent="-230188" defTabSz="1025525">
              <a:buFont typeface="Wingdings" panose="05000000000000000000" pitchFamily="2" charset="2"/>
              <a:buChar char="§"/>
            </a:pPr>
            <a:endParaRPr lang="en-US" dirty="0">
              <a:latin typeface="Times New Roman" panose="02020603050405020304" pitchFamily="18" charset="0"/>
              <a:cs typeface="Times New Roman" panose="02020603050405020304" pitchFamily="18" charset="0"/>
            </a:endParaRPr>
          </a:p>
          <a:p>
            <a:pPr marL="461963" indent="-230188" defTabSz="1025525">
              <a:buFont typeface="Wingdings" panose="05000000000000000000" pitchFamily="2" charset="2"/>
              <a:buChar char="§"/>
            </a:pPr>
            <a:r>
              <a:rPr lang="en-US" sz="1800" dirty="0">
                <a:latin typeface="Times New Roman" panose="02020603050405020304" pitchFamily="18" charset="0"/>
                <a:cs typeface="Times New Roman" panose="02020603050405020304" pitchFamily="18" charset="0"/>
              </a:rPr>
              <a:t>As previously mentioned, the Facilities and Maintenance Cost Pool is allocated by square footage. </a:t>
            </a:r>
          </a:p>
          <a:p>
            <a:pPr marL="231775" indent="0" defTabSz="1025525">
              <a:buNone/>
            </a:pPr>
            <a:r>
              <a:rPr lang="en-US" sz="1800" dirty="0">
                <a:latin typeface="Times New Roman" panose="02020603050405020304" pitchFamily="18" charset="0"/>
                <a:cs typeface="Times New Roman" panose="02020603050405020304" pitchFamily="18" charset="0"/>
              </a:rPr>
              <a:t> </a:t>
            </a:r>
          </a:p>
          <a:p>
            <a:pPr marL="461963" indent="-230188" defTabSz="1025525">
              <a:buFont typeface="Wingdings" panose="05000000000000000000" pitchFamily="2" charset="2"/>
              <a:buChar char="§"/>
            </a:pPr>
            <a:r>
              <a:rPr lang="en-US" sz="1800" dirty="0">
                <a:latin typeface="Times New Roman" panose="02020603050405020304" pitchFamily="18" charset="0"/>
                <a:cs typeface="Times New Roman" panose="02020603050405020304" pitchFamily="18" charset="0"/>
              </a:rPr>
              <a:t>Total agency square footage must be entered, and the total square footage must be allocated in a reasonable manner to all the services or Non-DOEA funded programs.  If not possible, use number of staff occupying space as allocation basis.</a:t>
            </a:r>
          </a:p>
          <a:p>
            <a:pPr marL="339725" indent="0">
              <a:buNone/>
            </a:pPr>
            <a:endParaRPr lang="en-US" sz="2300" dirty="0"/>
          </a:p>
        </p:txBody>
      </p:sp>
    </p:spTree>
    <p:extLst>
      <p:ext uri="{BB962C8B-B14F-4D97-AF65-F5344CB8AC3E}">
        <p14:creationId xmlns:p14="http://schemas.microsoft.com/office/powerpoint/2010/main" val="38462270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36FAE-703E-4AAC-8774-5980650E250A}"/>
              </a:ext>
            </a:extLst>
          </p:cNvPr>
          <p:cNvSpPr>
            <a:spLocks noGrp="1"/>
          </p:cNvSpPr>
          <p:nvPr>
            <p:ph type="title"/>
          </p:nvPr>
        </p:nvSpPr>
        <p:spPr>
          <a:xfrm>
            <a:off x="822960" y="286605"/>
            <a:ext cx="7543800" cy="1008796"/>
          </a:xfrm>
        </p:spPr>
        <p:txBody>
          <a:bodyPr/>
          <a:lstStyle/>
          <a:p>
            <a:pPr algn="ctr"/>
            <a:r>
              <a:rPr lang="en-US" b="1" dirty="0">
                <a:solidFill>
                  <a:schemeClr val="accent2">
                    <a:lumMod val="75000"/>
                  </a:schemeClr>
                </a:solidFill>
              </a:rPr>
              <a:t>Other UCM Requirements</a:t>
            </a:r>
            <a:endParaRPr lang="en-US" dirty="0"/>
          </a:p>
        </p:txBody>
      </p:sp>
      <p:sp>
        <p:nvSpPr>
          <p:cNvPr id="3" name="Content Placeholder 2">
            <a:extLst>
              <a:ext uri="{FF2B5EF4-FFF2-40B4-BE49-F238E27FC236}">
                <a16:creationId xmlns:a16="http://schemas.microsoft.com/office/drawing/2014/main" id="{77A1D4FA-89EF-4E90-82C8-2187C79839C7}"/>
              </a:ext>
            </a:extLst>
          </p:cNvPr>
          <p:cNvSpPr>
            <a:spLocks noGrp="1"/>
          </p:cNvSpPr>
          <p:nvPr>
            <p:ph idx="1"/>
          </p:nvPr>
        </p:nvSpPr>
        <p:spPr>
          <a:xfrm>
            <a:off x="457201" y="1295401"/>
            <a:ext cx="7909560" cy="4573693"/>
          </a:xfrm>
        </p:spPr>
        <p:txBody>
          <a:bodyPr/>
          <a:lstStyle/>
          <a:p>
            <a:r>
              <a:rPr lang="en-US" b="1" dirty="0">
                <a:latin typeface="Arial" panose="020B0604020202020204" pitchFamily="34" charset="0"/>
                <a:cs typeface="Arial" panose="020B0604020202020204" pitchFamily="34" charset="0"/>
              </a:rPr>
              <a:t>Units:</a:t>
            </a:r>
          </a:p>
          <a:p>
            <a:pPr marL="682625" indent="-220663">
              <a:buFont typeface="Wingdings" panose="05000000000000000000" pitchFamily="2" charset="2"/>
              <a:buChar char="§"/>
            </a:pPr>
            <a:endParaRPr lang="en-US" dirty="0">
              <a:latin typeface="Times New Roman" panose="02020603050405020304" pitchFamily="18" charset="0"/>
              <a:cs typeface="Times New Roman" panose="02020603050405020304" pitchFamily="18" charset="0"/>
            </a:endParaRPr>
          </a:p>
          <a:p>
            <a:pPr marL="682625" indent="-220663">
              <a:buFont typeface="Wingdings" panose="05000000000000000000" pitchFamily="2" charset="2"/>
              <a:buChar char="§"/>
            </a:pPr>
            <a:r>
              <a:rPr lang="en-US" sz="1800" dirty="0">
                <a:latin typeface="Times New Roman" panose="02020603050405020304" pitchFamily="18" charset="0"/>
                <a:cs typeface="Times New Roman" panose="02020603050405020304" pitchFamily="18" charset="0"/>
              </a:rPr>
              <a:t>Enter the anticipated number of units of service to be provided for each service.</a:t>
            </a:r>
          </a:p>
          <a:p>
            <a:pPr marL="682625" indent="-220663">
              <a:buFont typeface="Wingdings" panose="05000000000000000000" pitchFamily="2" charset="2"/>
              <a:buChar char="§"/>
            </a:pPr>
            <a:r>
              <a:rPr lang="en-US" sz="1800" dirty="0">
                <a:latin typeface="Times New Roman" panose="02020603050405020304" pitchFamily="18" charset="0"/>
                <a:cs typeface="Times New Roman" panose="02020603050405020304" pitchFamily="18" charset="0"/>
              </a:rPr>
              <a:t>Should have a foundational basis – not a complete guess.</a:t>
            </a:r>
          </a:p>
          <a:p>
            <a:pPr marL="682625" indent="-220663">
              <a:buFont typeface="Wingdings" panose="05000000000000000000" pitchFamily="2" charset="2"/>
              <a:buChar char="§"/>
            </a:pPr>
            <a:r>
              <a:rPr lang="en-US" sz="1800" dirty="0">
                <a:latin typeface="Times New Roman" panose="02020603050405020304" pitchFamily="18" charset="0"/>
                <a:cs typeface="Times New Roman" panose="02020603050405020304" pitchFamily="18" charset="0"/>
              </a:rPr>
              <a:t>Looking at service units provided historically should help guide the anticipated number of units that will be provided.</a:t>
            </a:r>
          </a:p>
          <a:p>
            <a:endParaRPr lang="en-US" dirty="0"/>
          </a:p>
        </p:txBody>
      </p:sp>
    </p:spTree>
    <p:extLst>
      <p:ext uri="{BB962C8B-B14F-4D97-AF65-F5344CB8AC3E}">
        <p14:creationId xmlns:p14="http://schemas.microsoft.com/office/powerpoint/2010/main" val="21782432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63" y="0"/>
            <a:ext cx="9139737"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Title 2"/>
          <p:cNvSpPr>
            <a:spLocks noGrp="1"/>
          </p:cNvSpPr>
          <p:nvPr>
            <p:ph type="title"/>
          </p:nvPr>
        </p:nvSpPr>
        <p:spPr>
          <a:xfrm>
            <a:off x="369277" y="516835"/>
            <a:ext cx="2313633" cy="5772840"/>
          </a:xfrm>
        </p:spPr>
        <p:txBody>
          <a:bodyPr anchor="ctr">
            <a:normAutofit/>
          </a:bodyPr>
          <a:lstStyle/>
          <a:p>
            <a:r>
              <a:rPr lang="en-US" sz="3100" b="1" dirty="0">
                <a:solidFill>
                  <a:srgbClr val="FFFFFF"/>
                </a:solidFill>
              </a:rPr>
              <a:t>Distinction between cost allocation &amp; funding</a:t>
            </a:r>
          </a:p>
        </p:txBody>
      </p:sp>
      <p:sp>
        <p:nvSpPr>
          <p:cNvPr id="13" name="Rectangle 12">
            <a:extLst>
              <a:ext uri="{FF2B5EF4-FFF2-40B4-BE49-F238E27FC236}">
                <a16:creationId xmlns:a16="http://schemas.microsoft.com/office/drawing/2014/main" id="{6669F804-A677-4B75-95F4-A5E4426FB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aphicFrame>
        <p:nvGraphicFramePr>
          <p:cNvPr id="5" name="Content Placeholder 1">
            <a:extLst>
              <a:ext uri="{FF2B5EF4-FFF2-40B4-BE49-F238E27FC236}">
                <a16:creationId xmlns:a16="http://schemas.microsoft.com/office/drawing/2014/main" id="{4A8B0E4B-49C9-4C40-8988-527BAC978A60}"/>
              </a:ext>
            </a:extLst>
          </p:cNvPr>
          <p:cNvGraphicFramePr>
            <a:graphicFrameLocks noGrp="1"/>
          </p:cNvGraphicFramePr>
          <p:nvPr>
            <p:ph idx="1"/>
            <p:extLst>
              <p:ext uri="{D42A27DB-BD31-4B8C-83A1-F6EECF244321}">
                <p14:modId xmlns:p14="http://schemas.microsoft.com/office/powerpoint/2010/main" val="58297728"/>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6489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89360" y="1382486"/>
            <a:ext cx="2660686" cy="4093028"/>
          </a:xfrm>
        </p:spPr>
        <p:txBody>
          <a:bodyPr anchor="ctr">
            <a:normAutofit/>
          </a:bodyPr>
          <a:lstStyle/>
          <a:p>
            <a:pPr algn="ctr"/>
            <a:r>
              <a:rPr lang="en-US" sz="3500" b="1" dirty="0">
                <a:solidFill>
                  <a:schemeClr val="accent1">
                    <a:lumMod val="50000"/>
                  </a:schemeClr>
                </a:solidFill>
              </a:rPr>
              <a:t>What Do We Want to Accomplish?</a:t>
            </a:r>
          </a:p>
        </p:txBody>
      </p:sp>
      <p:graphicFrame>
        <p:nvGraphicFramePr>
          <p:cNvPr id="5" name="Content Placeholder 1">
            <a:extLst>
              <a:ext uri="{FF2B5EF4-FFF2-40B4-BE49-F238E27FC236}">
                <a16:creationId xmlns:a16="http://schemas.microsoft.com/office/drawing/2014/main" id="{04AA2677-52FB-4786-847B-5BA3D4A544D5}"/>
              </a:ext>
            </a:extLst>
          </p:cNvPr>
          <p:cNvGraphicFramePr>
            <a:graphicFrameLocks noGrp="1"/>
          </p:cNvGraphicFramePr>
          <p:nvPr>
            <p:ph idx="1"/>
          </p:nvPr>
        </p:nvGraphicFramePr>
        <p:xfrm>
          <a:off x="3639407" y="944564"/>
          <a:ext cx="5019610" cy="48231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641880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008796"/>
          </a:xfrm>
        </p:spPr>
        <p:txBody>
          <a:bodyPr>
            <a:normAutofit/>
          </a:bodyPr>
          <a:lstStyle/>
          <a:p>
            <a:pPr algn="ctr"/>
            <a:r>
              <a:rPr lang="en-US" sz="4400" b="1" dirty="0">
                <a:solidFill>
                  <a:schemeClr val="accent2">
                    <a:lumMod val="75000"/>
                  </a:schemeClr>
                </a:solidFill>
              </a:rPr>
              <a:t>Support Budget Worksheet</a:t>
            </a:r>
          </a:p>
        </p:txBody>
      </p:sp>
      <p:sp>
        <p:nvSpPr>
          <p:cNvPr id="3" name="Content Placeholder 2"/>
          <p:cNvSpPr>
            <a:spLocks noGrp="1"/>
          </p:cNvSpPr>
          <p:nvPr>
            <p:ph idx="1"/>
          </p:nvPr>
        </p:nvSpPr>
        <p:spPr/>
        <p:txBody>
          <a:bodyPr>
            <a:normAutofit fontScale="92500" lnSpcReduction="10000"/>
          </a:bodyPr>
          <a:lstStyle/>
          <a:p>
            <a:pPr marL="341313" indent="0">
              <a:buNone/>
            </a:pPr>
            <a:r>
              <a:rPr lang="en-US" sz="1900" dirty="0">
                <a:latin typeface="Times New Roman" panose="02020603050405020304" pitchFamily="18" charset="0"/>
                <a:cs typeface="Times New Roman" panose="02020603050405020304" pitchFamily="18" charset="0"/>
              </a:rPr>
              <a:t>The last of the three worksheets.</a:t>
            </a:r>
          </a:p>
          <a:p>
            <a:pPr marL="798513" indent="-457200">
              <a:buFont typeface="Wingdings" panose="05000000000000000000" pitchFamily="2" charset="2"/>
              <a:buChar char="§"/>
            </a:pPr>
            <a:r>
              <a:rPr lang="en-US" sz="1900" dirty="0">
                <a:latin typeface="Times New Roman" panose="02020603050405020304" pitchFamily="18" charset="0"/>
                <a:cs typeface="Times New Roman" panose="02020603050405020304" pitchFamily="18" charset="0"/>
              </a:rPr>
              <a:t>Up to this point, the cost for delivering one unit of service has been developed, regardless of how the service is funded.</a:t>
            </a:r>
          </a:p>
          <a:p>
            <a:pPr marL="798513" indent="-457200">
              <a:buFont typeface="Wingdings" panose="05000000000000000000" pitchFamily="2" charset="2"/>
              <a:buChar char="§"/>
            </a:pPr>
            <a:r>
              <a:rPr lang="en-US" sz="1900" dirty="0">
                <a:latin typeface="Times New Roman" panose="02020603050405020304" pitchFamily="18" charset="0"/>
                <a:cs typeface="Times New Roman" panose="02020603050405020304" pitchFamily="18" charset="0"/>
              </a:rPr>
              <a:t>This worksheet introduces how contracted rates may differ from the cost calculated on the previous worksheet.</a:t>
            </a:r>
          </a:p>
          <a:p>
            <a:pPr marL="798513" indent="-457200">
              <a:buFont typeface="Wingdings" panose="05000000000000000000" pitchFamily="2" charset="2"/>
              <a:buChar char="§"/>
            </a:pPr>
            <a:r>
              <a:rPr lang="en-US" sz="1900" dirty="0">
                <a:latin typeface="Times New Roman" panose="02020603050405020304" pitchFamily="18" charset="0"/>
                <a:cs typeface="Times New Roman" panose="02020603050405020304" pitchFamily="18" charset="0"/>
              </a:rPr>
              <a:t>Factors that can cause contracted rate to differ from the actual cost for delivering one unit of service:</a:t>
            </a:r>
          </a:p>
          <a:p>
            <a:pPr marL="1146175" indent="-457200">
              <a:lnSpc>
                <a:spcPct val="120000"/>
              </a:lnSpc>
              <a:spcBef>
                <a:spcPts val="0"/>
              </a:spcBef>
              <a:spcAft>
                <a:spcPts val="0"/>
              </a:spcAft>
              <a:buFont typeface="Courier New" panose="02070309020205020404" pitchFamily="49" charset="0"/>
              <a:buChar char="o"/>
            </a:pPr>
            <a:r>
              <a:rPr lang="en-US" sz="1900" dirty="0">
                <a:latin typeface="Times New Roman" panose="02020603050405020304" pitchFamily="18" charset="0"/>
                <a:cs typeface="Times New Roman" panose="02020603050405020304" pitchFamily="18" charset="0"/>
              </a:rPr>
              <a:t>Funding received from non-DOEA sources for a service or services</a:t>
            </a:r>
          </a:p>
          <a:p>
            <a:pPr marL="1146175" indent="-457200">
              <a:lnSpc>
                <a:spcPct val="120000"/>
              </a:lnSpc>
              <a:spcBef>
                <a:spcPts val="0"/>
              </a:spcBef>
              <a:spcAft>
                <a:spcPts val="0"/>
              </a:spcAft>
              <a:buFont typeface="Courier New" panose="02070309020205020404" pitchFamily="49" charset="0"/>
              <a:buChar char="o"/>
            </a:pPr>
            <a:r>
              <a:rPr lang="en-US" sz="1900" dirty="0">
                <a:latin typeface="Times New Roman" panose="02020603050405020304" pitchFamily="18" charset="0"/>
                <a:cs typeface="Times New Roman" panose="02020603050405020304" pitchFamily="18" charset="0"/>
              </a:rPr>
              <a:t>Funding received from NSIP</a:t>
            </a:r>
          </a:p>
          <a:p>
            <a:pPr marL="1146175" indent="-457200">
              <a:lnSpc>
                <a:spcPct val="120000"/>
              </a:lnSpc>
              <a:spcBef>
                <a:spcPts val="0"/>
              </a:spcBef>
              <a:spcAft>
                <a:spcPts val="0"/>
              </a:spcAft>
              <a:buFont typeface="Courier New" panose="02070309020205020404" pitchFamily="49" charset="0"/>
              <a:buChar char="o"/>
            </a:pPr>
            <a:r>
              <a:rPr lang="en-US" sz="1900" dirty="0">
                <a:latin typeface="Times New Roman" panose="02020603050405020304" pitchFamily="18" charset="0"/>
                <a:cs typeface="Times New Roman" panose="02020603050405020304" pitchFamily="18" charset="0"/>
              </a:rPr>
              <a:t>Match</a:t>
            </a:r>
          </a:p>
          <a:p>
            <a:pPr marL="1146175" indent="-457200">
              <a:lnSpc>
                <a:spcPct val="120000"/>
              </a:lnSpc>
              <a:spcBef>
                <a:spcPts val="0"/>
              </a:spcBef>
              <a:spcAft>
                <a:spcPts val="0"/>
              </a:spcAft>
              <a:buFont typeface="Courier New" panose="02070309020205020404" pitchFamily="49" charset="0"/>
              <a:buChar char="o"/>
            </a:pPr>
            <a:r>
              <a:rPr lang="en-US" sz="1900" dirty="0">
                <a:latin typeface="Times New Roman" panose="02020603050405020304" pitchFamily="18" charset="0"/>
                <a:cs typeface="Times New Roman" panose="02020603050405020304" pitchFamily="18" charset="0"/>
              </a:rPr>
              <a:t>Co-Pay (CCE &amp; ADI only)</a:t>
            </a:r>
          </a:p>
          <a:p>
            <a:pPr marL="1146175" indent="-457200">
              <a:lnSpc>
                <a:spcPct val="120000"/>
              </a:lnSpc>
              <a:spcBef>
                <a:spcPts val="0"/>
              </a:spcBef>
              <a:spcAft>
                <a:spcPts val="0"/>
              </a:spcAft>
              <a:buFont typeface="Courier New" panose="02070309020205020404" pitchFamily="49" charset="0"/>
              <a:buChar char="o"/>
            </a:pPr>
            <a:r>
              <a:rPr lang="en-US" sz="1900" dirty="0">
                <a:latin typeface="Times New Roman" panose="02020603050405020304" pitchFamily="18" charset="0"/>
                <a:cs typeface="Times New Roman" panose="02020603050405020304" pitchFamily="18" charset="0"/>
              </a:rPr>
              <a:t>Program Income</a:t>
            </a:r>
          </a:p>
          <a:p>
            <a:pPr marL="1146175" indent="-457200">
              <a:buFont typeface="Courier New" panose="02070309020205020404" pitchFamily="49" charset="0"/>
              <a:buChar char="o"/>
            </a:pPr>
            <a:endParaRPr lang="en-US" sz="2200" dirty="0"/>
          </a:p>
          <a:p>
            <a:pPr marL="688975" indent="0">
              <a:buNone/>
            </a:pPr>
            <a:endParaRPr lang="en-US" sz="2200" dirty="0"/>
          </a:p>
          <a:p>
            <a:pPr marL="798513" indent="-457200">
              <a:buFont typeface="Wingdings" panose="05000000000000000000" pitchFamily="2" charset="2"/>
              <a:buChar char="§"/>
            </a:pPr>
            <a:endParaRPr lang="en-US" sz="2800" dirty="0"/>
          </a:p>
        </p:txBody>
      </p:sp>
    </p:spTree>
    <p:extLst>
      <p:ext uri="{BB962C8B-B14F-4D97-AF65-F5344CB8AC3E}">
        <p14:creationId xmlns:p14="http://schemas.microsoft.com/office/powerpoint/2010/main" val="1985700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932596"/>
          </a:xfrm>
        </p:spPr>
        <p:txBody>
          <a:bodyPr>
            <a:normAutofit/>
          </a:bodyPr>
          <a:lstStyle/>
          <a:p>
            <a:pPr algn="ctr"/>
            <a:r>
              <a:rPr lang="en-US" sz="4400" b="1" dirty="0">
                <a:solidFill>
                  <a:schemeClr val="accent2">
                    <a:lumMod val="75000"/>
                  </a:schemeClr>
                </a:solidFill>
              </a:rPr>
              <a:t>Support Budget Worksheet</a:t>
            </a:r>
          </a:p>
        </p:txBody>
      </p:sp>
      <p:sp>
        <p:nvSpPr>
          <p:cNvPr id="3" name="Content Placeholder 2"/>
          <p:cNvSpPr>
            <a:spLocks noGrp="1"/>
          </p:cNvSpPr>
          <p:nvPr>
            <p:ph idx="1"/>
          </p:nvPr>
        </p:nvSpPr>
        <p:spPr/>
        <p:txBody>
          <a:bodyPr>
            <a:noAutofit/>
          </a:bodyPr>
          <a:lstStyle/>
          <a:p>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It is possible to have different rates for the same service across different Programs due to specific program requitements.  For Example:</a:t>
            </a:r>
          </a:p>
          <a:p>
            <a:endParaRPr lang="en-US" sz="1800" dirty="0">
              <a:latin typeface="Times New Roman" panose="02020603050405020304" pitchFamily="18" charset="0"/>
              <a:cs typeface="Times New Roman" panose="02020603050405020304" pitchFamily="18" charset="0"/>
            </a:endParaRPr>
          </a:p>
          <a:p>
            <a:pPr marL="798513" indent="-457200">
              <a:lnSpc>
                <a:spcPct val="100000"/>
              </a:lnSpc>
              <a:spcBef>
                <a:spcPts val="0"/>
              </a:spcBef>
              <a:spcAft>
                <a:spcPts val="0"/>
              </a:spcAft>
              <a:buFont typeface="Wingdings" panose="05000000000000000000" pitchFamily="2" charset="2"/>
              <a:buChar char="§"/>
            </a:pPr>
            <a:r>
              <a:rPr lang="en-US" sz="1800" dirty="0">
                <a:latin typeface="Times New Roman" panose="02020603050405020304" pitchFamily="18" charset="0"/>
                <a:cs typeface="Times New Roman" panose="02020603050405020304" pitchFamily="18" charset="0"/>
              </a:rPr>
              <a:t>The rate for Home Delivered Meals would be different in OAA C2 than in LSP because of Match Requirements.</a:t>
            </a:r>
          </a:p>
          <a:p>
            <a:pPr marL="341313" indent="0">
              <a:lnSpc>
                <a:spcPct val="100000"/>
              </a:lnSpc>
              <a:spcBef>
                <a:spcPts val="0"/>
              </a:spcBef>
              <a:spcAft>
                <a:spcPts val="0"/>
              </a:spcAft>
              <a:buNone/>
            </a:pPr>
            <a:endParaRPr lang="en-US" sz="1800" dirty="0">
              <a:latin typeface="Times New Roman" panose="02020603050405020304" pitchFamily="18" charset="0"/>
              <a:cs typeface="Times New Roman" panose="02020603050405020304" pitchFamily="18" charset="0"/>
            </a:endParaRPr>
          </a:p>
          <a:p>
            <a:pPr marL="798513" indent="-457200">
              <a:lnSpc>
                <a:spcPct val="100000"/>
              </a:lnSpc>
              <a:spcBef>
                <a:spcPts val="0"/>
              </a:spcBef>
              <a:spcAft>
                <a:spcPts val="0"/>
              </a:spcAft>
              <a:buFont typeface="Wingdings" panose="05000000000000000000" pitchFamily="2" charset="2"/>
              <a:buChar char="§"/>
            </a:pPr>
            <a:r>
              <a:rPr lang="en-US" sz="1800" dirty="0">
                <a:latin typeface="Times New Roman" panose="02020603050405020304" pitchFamily="18" charset="0"/>
                <a:cs typeface="Times New Roman" panose="02020603050405020304" pitchFamily="18" charset="0"/>
              </a:rPr>
              <a:t>The rate for In-Home Respite would be different in OAA 3E than in ADI because of Co-Pay requirements in ADI.</a:t>
            </a:r>
          </a:p>
          <a:p>
            <a:pPr marL="1198563" lvl="1" indent="-457200">
              <a:buFont typeface="+mj-lt"/>
              <a:buAutoNum type="arabicPeriod"/>
            </a:pPr>
            <a:endParaRPr lang="en-US" sz="1600" dirty="0">
              <a:latin typeface="Times New Roman" panose="02020603050405020304" pitchFamily="18" charset="0"/>
              <a:cs typeface="Times New Roman" panose="02020603050405020304" pitchFamily="18" charset="0"/>
            </a:endParaRPr>
          </a:p>
          <a:p>
            <a:pPr marL="341313" indent="0">
              <a:buNone/>
            </a:pPr>
            <a:endParaRPr lang="en-US" sz="3600" dirty="0"/>
          </a:p>
        </p:txBody>
      </p:sp>
    </p:spTree>
    <p:extLst>
      <p:ext uri="{BB962C8B-B14F-4D97-AF65-F5344CB8AC3E}">
        <p14:creationId xmlns:p14="http://schemas.microsoft.com/office/powerpoint/2010/main" val="296743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932596"/>
          </a:xfrm>
        </p:spPr>
        <p:txBody>
          <a:bodyPr>
            <a:normAutofit/>
          </a:bodyPr>
          <a:lstStyle/>
          <a:p>
            <a:pPr algn="ctr"/>
            <a:r>
              <a:rPr lang="en-US" sz="4400" b="1" dirty="0">
                <a:solidFill>
                  <a:schemeClr val="accent2">
                    <a:lumMod val="75000"/>
                  </a:schemeClr>
                </a:solidFill>
              </a:rPr>
              <a:t>Support Budget Worksheet</a:t>
            </a:r>
          </a:p>
        </p:txBody>
      </p:sp>
      <p:sp>
        <p:nvSpPr>
          <p:cNvPr id="3" name="Content Placeholder 2"/>
          <p:cNvSpPr>
            <a:spLocks noGrp="1"/>
          </p:cNvSpPr>
          <p:nvPr>
            <p:ph idx="1"/>
          </p:nvPr>
        </p:nvSpPr>
        <p:spPr/>
        <p:txBody>
          <a:bodyPr>
            <a:noAutofit/>
          </a:bodyPr>
          <a:lstStyle/>
          <a:p>
            <a:pPr marL="341313" indent="0">
              <a:buNone/>
            </a:pPr>
            <a:r>
              <a:rPr lang="en-US" sz="1800" dirty="0">
                <a:latin typeface="Times New Roman" panose="02020603050405020304" pitchFamily="18" charset="0"/>
                <a:cs typeface="Times New Roman" panose="02020603050405020304" pitchFamily="18" charset="0"/>
              </a:rPr>
              <a:t>Should you be funded through more than one program for the same service, it is recommended to handle this in one of two ways</a:t>
            </a:r>
            <a:r>
              <a:rPr lang="en-US" sz="2000" dirty="0">
                <a:latin typeface="Times New Roman" panose="02020603050405020304" pitchFamily="18" charset="0"/>
                <a:cs typeface="Times New Roman" panose="02020603050405020304" pitchFamily="18" charset="0"/>
              </a:rPr>
              <a:t>:</a:t>
            </a:r>
          </a:p>
          <a:p>
            <a:pPr marL="341313" indent="0">
              <a:buNone/>
            </a:pPr>
            <a:endParaRPr lang="en-US" sz="2000" dirty="0">
              <a:latin typeface="Times New Roman" panose="02020603050405020304" pitchFamily="18" charset="0"/>
              <a:cs typeface="Times New Roman" panose="02020603050405020304" pitchFamily="18" charset="0"/>
            </a:endParaRPr>
          </a:p>
          <a:p>
            <a:pPr marL="1198563" lvl="1" indent="-457200">
              <a:lnSpc>
                <a:spcPct val="100000"/>
              </a:lnSpc>
              <a:spcBef>
                <a:spcPts val="0"/>
              </a:spcBef>
              <a:spcAft>
                <a:spcPts val="0"/>
              </a:spcAft>
              <a:buFont typeface="+mj-lt"/>
              <a:buAutoNum type="arabicPeriod"/>
            </a:pPr>
            <a:r>
              <a:rPr lang="en-US" dirty="0">
                <a:latin typeface="Times New Roman" panose="02020603050405020304" pitchFamily="18" charset="0"/>
                <a:cs typeface="Times New Roman" panose="02020603050405020304" pitchFamily="18" charset="0"/>
              </a:rPr>
              <a:t>Copy the entire workbook and save it under a different name such as UCM-OAA and UCM-ADI</a:t>
            </a:r>
          </a:p>
          <a:p>
            <a:pPr marL="1198563" lvl="1" indent="-457200">
              <a:lnSpc>
                <a:spcPct val="100000"/>
              </a:lnSpc>
              <a:spcBef>
                <a:spcPts val="0"/>
              </a:spcBef>
              <a:spcAft>
                <a:spcPts val="0"/>
              </a:spcAft>
              <a:buFont typeface="+mj-lt"/>
              <a:buAutoNum type="arabicPeriod"/>
            </a:pPr>
            <a:endParaRPr lang="en-US" dirty="0">
              <a:latin typeface="Times New Roman" panose="02020603050405020304" pitchFamily="18" charset="0"/>
              <a:cs typeface="Times New Roman" panose="02020603050405020304" pitchFamily="18" charset="0"/>
            </a:endParaRPr>
          </a:p>
          <a:p>
            <a:pPr marL="1198563" lvl="1" indent="-457200">
              <a:lnSpc>
                <a:spcPct val="100000"/>
              </a:lnSpc>
              <a:spcBef>
                <a:spcPts val="0"/>
              </a:spcBef>
              <a:spcAft>
                <a:spcPts val="0"/>
              </a:spcAft>
              <a:buFont typeface="+mj-lt"/>
              <a:buAutoNum type="arabicPeriod"/>
            </a:pPr>
            <a:r>
              <a:rPr lang="en-US" dirty="0">
                <a:latin typeface="Times New Roman" panose="02020603050405020304" pitchFamily="18" charset="0"/>
                <a:cs typeface="Times New Roman" panose="02020603050405020304" pitchFamily="18" charset="0"/>
              </a:rPr>
              <a:t>Copy the last worksheet into a new worksheet (or tab) and change the name of the tab.</a:t>
            </a:r>
          </a:p>
          <a:p>
            <a:pPr marL="341313" lvl="1" indent="0">
              <a:buNone/>
            </a:pPr>
            <a:endParaRPr lang="en-US" sz="1800" dirty="0">
              <a:latin typeface="Times New Roman" panose="02020603050405020304" pitchFamily="18" charset="0"/>
              <a:cs typeface="Times New Roman" panose="02020603050405020304" pitchFamily="18" charset="0"/>
            </a:endParaRPr>
          </a:p>
          <a:p>
            <a:pPr marL="341313" lvl="1" indent="0">
              <a:buNone/>
            </a:pPr>
            <a:r>
              <a:rPr lang="en-US" sz="1800" dirty="0">
                <a:latin typeface="Times New Roman" panose="02020603050405020304" pitchFamily="18" charset="0"/>
                <a:cs typeface="Times New Roman" panose="02020603050405020304" pitchFamily="18" charset="0"/>
              </a:rPr>
              <a:t>By doing this, you can much more easily use the last worksheet for each program without great confusion.</a:t>
            </a:r>
          </a:p>
          <a:p>
            <a:pPr marL="1198563" lvl="1" indent="-457200">
              <a:buFont typeface="+mj-lt"/>
              <a:buAutoNum type="arabicPeriod"/>
            </a:pPr>
            <a:endParaRPr lang="en-US" sz="1600" dirty="0">
              <a:latin typeface="Times New Roman" panose="02020603050405020304" pitchFamily="18" charset="0"/>
              <a:cs typeface="Times New Roman" panose="02020603050405020304" pitchFamily="18" charset="0"/>
            </a:endParaRPr>
          </a:p>
          <a:p>
            <a:pPr marL="341313" indent="0">
              <a:buNone/>
            </a:pPr>
            <a:endParaRPr lang="en-US" sz="3600" dirty="0"/>
          </a:p>
        </p:txBody>
      </p:sp>
    </p:spTree>
    <p:extLst>
      <p:ext uri="{BB962C8B-B14F-4D97-AF65-F5344CB8AC3E}">
        <p14:creationId xmlns:p14="http://schemas.microsoft.com/office/powerpoint/2010/main" val="35916484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F11EBEA7-751A-491C-A03B-7EA88E3496BD}"/>
              </a:ext>
            </a:extLst>
          </p:cNvPr>
          <p:cNvSpPr>
            <a:spLocks noGrp="1"/>
          </p:cNvSpPr>
          <p:nvPr>
            <p:ph type="title"/>
          </p:nvPr>
        </p:nvSpPr>
        <p:spPr>
          <a:xfrm>
            <a:off x="369277" y="605896"/>
            <a:ext cx="2313633" cy="5646208"/>
          </a:xfrm>
        </p:spPr>
        <p:txBody>
          <a:bodyPr anchor="ctr">
            <a:normAutofit/>
          </a:bodyPr>
          <a:lstStyle/>
          <a:p>
            <a:r>
              <a:rPr lang="en-US" sz="3100" b="1" dirty="0">
                <a:solidFill>
                  <a:srgbClr val="FFFFFF"/>
                </a:solidFill>
              </a:rPr>
              <a:t>Unit Cost Methodology</a:t>
            </a: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41F92D56-B028-491D-B872-7FE5C1DBC2C9}"/>
              </a:ext>
            </a:extLst>
          </p:cNvPr>
          <p:cNvSpPr>
            <a:spLocks noGrp="1"/>
          </p:cNvSpPr>
          <p:nvPr>
            <p:ph idx="1"/>
          </p:nvPr>
        </p:nvSpPr>
        <p:spPr>
          <a:xfrm>
            <a:off x="3556512" y="605896"/>
            <a:ext cx="4810247" cy="5646208"/>
          </a:xfrm>
        </p:spPr>
        <p:txBody>
          <a:bodyPr anchor="ctr">
            <a:normAutofit/>
          </a:bodyPr>
          <a:lstStyle/>
          <a:p>
            <a:endParaRPr lang="en-US" dirty="0"/>
          </a:p>
          <a:p>
            <a:r>
              <a:rPr lang="en-US" sz="2400" dirty="0"/>
              <a:t>In our next session, we will use the UCM to develop unit costs for a sample provider agency.</a:t>
            </a:r>
          </a:p>
          <a:p>
            <a:pPr marL="0" indent="0">
              <a:buNone/>
            </a:pPr>
            <a:endParaRPr lang="en-US" dirty="0"/>
          </a:p>
          <a:p>
            <a:r>
              <a:rPr lang="en-US" sz="4400" b="1" i="1" dirty="0"/>
              <a:t>QUESTIONS ?</a:t>
            </a:r>
          </a:p>
        </p:txBody>
      </p:sp>
    </p:spTree>
    <p:extLst>
      <p:ext uri="{BB962C8B-B14F-4D97-AF65-F5344CB8AC3E}">
        <p14:creationId xmlns:p14="http://schemas.microsoft.com/office/powerpoint/2010/main" val="2378340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itle 29"/>
          <p:cNvSpPr>
            <a:spLocks noGrp="1"/>
          </p:cNvSpPr>
          <p:nvPr>
            <p:ph type="title"/>
          </p:nvPr>
        </p:nvSpPr>
        <p:spPr>
          <a:xfrm>
            <a:off x="1348249" y="152400"/>
            <a:ext cx="6447501" cy="1320800"/>
          </a:xfrm>
        </p:spPr>
        <p:txBody>
          <a:bodyPr>
            <a:normAutofit/>
          </a:bodyPr>
          <a:lstStyle/>
          <a:p>
            <a:pPr algn="ctr"/>
            <a:r>
              <a:rPr lang="en-US" b="1" dirty="0">
                <a:solidFill>
                  <a:schemeClr val="accent2">
                    <a:lumMod val="75000"/>
                  </a:schemeClr>
                </a:solidFill>
              </a:rPr>
              <a:t>Why Are We Doing This?</a:t>
            </a:r>
          </a:p>
        </p:txBody>
      </p:sp>
      <p:sp>
        <p:nvSpPr>
          <p:cNvPr id="31" name="Content Placeholder 30"/>
          <p:cNvSpPr>
            <a:spLocks noGrp="1"/>
          </p:cNvSpPr>
          <p:nvPr>
            <p:ph idx="1"/>
          </p:nvPr>
        </p:nvSpPr>
        <p:spPr>
          <a:xfrm>
            <a:off x="1000126" y="2209540"/>
            <a:ext cx="6353174" cy="3429260"/>
          </a:xfrm>
        </p:spPr>
        <p:txBody>
          <a:bodyPr>
            <a:normAutofit lnSpcReduction="10000"/>
          </a:bodyPr>
          <a:lstStyle/>
          <a:p>
            <a:r>
              <a:rPr lang="de-DE" sz="2800" b="1" dirty="0"/>
              <a:t>Older American‘s Act of 1965 </a:t>
            </a:r>
          </a:p>
          <a:p>
            <a:endParaRPr lang="de-DE" sz="2800" b="1" dirty="0"/>
          </a:p>
          <a:p>
            <a:pPr lvl="1"/>
            <a:r>
              <a:rPr lang="de-DE" sz="2400" dirty="0"/>
              <a:t>Spawned national network for organization &amp; delivery of services to the elderly</a:t>
            </a:r>
          </a:p>
          <a:p>
            <a:pPr lvl="1"/>
            <a:r>
              <a:rPr lang="de-DE" sz="2400" dirty="0"/>
              <a:t>Major source of funding services delivered by local providers</a:t>
            </a:r>
          </a:p>
          <a:p>
            <a:pPr lvl="1"/>
            <a:r>
              <a:rPr lang="de-DE" sz="2400" dirty="0"/>
              <a:t>Federal regulations apply to federal funding, even if passed through to states, counties, and Area Agencies</a:t>
            </a:r>
          </a:p>
        </p:txBody>
      </p:sp>
      <p:sp>
        <p:nvSpPr>
          <p:cNvPr id="23" name="TextBox 22"/>
          <p:cNvSpPr txBox="1"/>
          <p:nvPr/>
        </p:nvSpPr>
        <p:spPr>
          <a:xfrm>
            <a:off x="8585200" y="6565900"/>
            <a:ext cx="65" cy="125291"/>
          </a:xfrm>
          <a:prstGeom prst="rect">
            <a:avLst/>
          </a:prstGeom>
          <a:noFill/>
        </p:spPr>
        <p:txBody>
          <a:bodyPr vert="horz" wrap="none" lIns="0" tIns="0" rIns="0" bIns="0" rtlCol="0">
            <a:spAutoFit/>
          </a:bodyPr>
          <a:lstStyle/>
          <a:p>
            <a:endParaRPr lang="en-US" sz="814" dirty="0">
              <a:solidFill>
                <a:srgbClr val="00338D"/>
              </a:solidFill>
              <a:latin typeface="Arial"/>
            </a:endParaRPr>
          </a:p>
        </p:txBody>
      </p:sp>
    </p:spTree>
    <p:extLst>
      <p:ext uri="{BB962C8B-B14F-4D97-AF65-F5344CB8AC3E}">
        <p14:creationId xmlns:p14="http://schemas.microsoft.com/office/powerpoint/2010/main" val="3094388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89360" y="1382486"/>
            <a:ext cx="2660686" cy="4093028"/>
          </a:xfrm>
        </p:spPr>
        <p:txBody>
          <a:bodyPr anchor="ctr">
            <a:normAutofit/>
          </a:bodyPr>
          <a:lstStyle/>
          <a:p>
            <a:pPr algn="ctr"/>
            <a:r>
              <a:rPr lang="en-US" sz="3800" b="1" dirty="0">
                <a:solidFill>
                  <a:schemeClr val="accent1">
                    <a:lumMod val="75000"/>
                  </a:schemeClr>
                </a:solidFill>
              </a:rPr>
              <a:t>Indirect Cost Allocation</a:t>
            </a:r>
          </a:p>
        </p:txBody>
      </p:sp>
      <p:graphicFrame>
        <p:nvGraphicFramePr>
          <p:cNvPr id="5" name="Content Placeholder 1">
            <a:extLst>
              <a:ext uri="{FF2B5EF4-FFF2-40B4-BE49-F238E27FC236}">
                <a16:creationId xmlns:a16="http://schemas.microsoft.com/office/drawing/2014/main" id="{D07DF554-54A9-4FA9-A517-9B2C0EAF4823}"/>
              </a:ext>
            </a:extLst>
          </p:cNvPr>
          <p:cNvGraphicFramePr>
            <a:graphicFrameLocks noGrp="1"/>
          </p:cNvGraphicFramePr>
          <p:nvPr>
            <p:ph idx="1"/>
            <p:extLst>
              <p:ext uri="{D42A27DB-BD31-4B8C-83A1-F6EECF244321}">
                <p14:modId xmlns:p14="http://schemas.microsoft.com/office/powerpoint/2010/main" val="3913664481"/>
              </p:ext>
            </p:extLst>
          </p:nvPr>
        </p:nvGraphicFramePr>
        <p:xfrm>
          <a:off x="3639407" y="944564"/>
          <a:ext cx="5019610" cy="48231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24083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22960" y="286605"/>
            <a:ext cx="7543800" cy="856396"/>
          </a:xfrm>
        </p:spPr>
        <p:txBody>
          <a:bodyPr>
            <a:normAutofit/>
          </a:bodyPr>
          <a:lstStyle/>
          <a:p>
            <a:pPr algn="ctr"/>
            <a:r>
              <a:rPr lang="en-US" sz="3600" b="1" dirty="0">
                <a:solidFill>
                  <a:schemeClr val="accent2">
                    <a:lumMod val="75000"/>
                  </a:schemeClr>
                </a:solidFill>
              </a:rPr>
              <a:t>Federal 2 CFR Part 200 </a:t>
            </a:r>
          </a:p>
        </p:txBody>
      </p:sp>
      <p:sp>
        <p:nvSpPr>
          <p:cNvPr id="2" name="Content Placeholder 1"/>
          <p:cNvSpPr>
            <a:spLocks noGrp="1"/>
          </p:cNvSpPr>
          <p:nvPr>
            <p:ph idx="1"/>
          </p:nvPr>
        </p:nvSpPr>
        <p:spPr/>
        <p:txBody>
          <a:bodyPr>
            <a:normAutofit/>
          </a:bodyPr>
          <a:lstStyle/>
          <a:p>
            <a:r>
              <a:rPr lang="en-US" sz="2400" dirty="0"/>
              <a:t>2 CFR Part 200 —UNIFORM ADMINISTRATIVE REQUIREMENTS, COST PRINCIPLES, AND AUDIT REQUIREMENTS FOR FEDERAL AWARDS</a:t>
            </a:r>
          </a:p>
          <a:p>
            <a:endParaRPr lang="en-US" sz="2400" dirty="0"/>
          </a:p>
          <a:p>
            <a:pPr lvl="1"/>
            <a:r>
              <a:rPr lang="en-US" sz="2400" dirty="0"/>
              <a:t>Formerly A-87, Cost Principles for State &amp; Local Government</a:t>
            </a:r>
          </a:p>
          <a:p>
            <a:pPr lvl="1"/>
            <a:r>
              <a:rPr lang="en-US" sz="2400" dirty="0"/>
              <a:t>Prescribes allowable and unallowable costs, cost principles</a:t>
            </a:r>
          </a:p>
          <a:p>
            <a:pPr lvl="1"/>
            <a:r>
              <a:rPr lang="en-US" sz="2400" dirty="0"/>
              <a:t>Standardization of costing procedures</a:t>
            </a:r>
          </a:p>
          <a:p>
            <a:pPr lvl="1"/>
            <a:r>
              <a:rPr lang="en-US" sz="2400" dirty="0"/>
              <a:t>“Reasonableness” the guiding principle</a:t>
            </a:r>
          </a:p>
          <a:p>
            <a:pPr marL="393192" lvl="1" indent="0">
              <a:buNone/>
            </a:pPr>
            <a:endParaRPr lang="en-US" sz="2000" dirty="0"/>
          </a:p>
          <a:p>
            <a:endParaRPr lang="en-US" sz="2400" dirty="0"/>
          </a:p>
          <a:p>
            <a:endParaRPr lang="en-US" sz="2400" dirty="0"/>
          </a:p>
        </p:txBody>
      </p:sp>
    </p:spTree>
    <p:extLst>
      <p:ext uri="{BB962C8B-B14F-4D97-AF65-F5344CB8AC3E}">
        <p14:creationId xmlns:p14="http://schemas.microsoft.com/office/powerpoint/2010/main" val="3392586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b="1" dirty="0">
                <a:solidFill>
                  <a:schemeClr val="accent2">
                    <a:lumMod val="75000"/>
                  </a:schemeClr>
                </a:solidFill>
              </a:rPr>
              <a:t>UNIT COST METHODOLOGY</a:t>
            </a:r>
          </a:p>
        </p:txBody>
      </p:sp>
      <p:graphicFrame>
        <p:nvGraphicFramePr>
          <p:cNvPr id="5" name="Content Placeholder 2">
            <a:extLst>
              <a:ext uri="{FF2B5EF4-FFF2-40B4-BE49-F238E27FC236}">
                <a16:creationId xmlns:a16="http://schemas.microsoft.com/office/drawing/2014/main" id="{EC8DC0AB-6A83-4978-9E00-860C2FA97885}"/>
              </a:ext>
            </a:extLst>
          </p:cNvPr>
          <p:cNvGraphicFramePr>
            <a:graphicFrameLocks noGrp="1"/>
          </p:cNvGraphicFramePr>
          <p:nvPr>
            <p:ph idx="1"/>
            <p:extLst>
              <p:ext uri="{D42A27DB-BD31-4B8C-83A1-F6EECF244321}">
                <p14:modId xmlns:p14="http://schemas.microsoft.com/office/powerpoint/2010/main" val="940976729"/>
              </p:ext>
            </p:extLst>
          </p:nvPr>
        </p:nvGraphicFramePr>
        <p:xfrm>
          <a:off x="822325" y="1846263"/>
          <a:ext cx="7543800"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1507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822960" y="286605"/>
            <a:ext cx="7543800" cy="1084996"/>
          </a:xfrm>
        </p:spPr>
        <p:txBody>
          <a:bodyPr>
            <a:normAutofit/>
          </a:bodyPr>
          <a:lstStyle/>
          <a:p>
            <a:pPr algn="ctr"/>
            <a:r>
              <a:rPr lang="en-US" b="1" dirty="0">
                <a:solidFill>
                  <a:schemeClr val="accent2">
                    <a:lumMod val="75000"/>
                  </a:schemeClr>
                </a:solidFill>
              </a:rPr>
              <a:t>Cost Treatment</a:t>
            </a:r>
          </a:p>
        </p:txBody>
      </p:sp>
      <p:sp>
        <p:nvSpPr>
          <p:cNvPr id="15" name="Content Placeholder 14"/>
          <p:cNvSpPr>
            <a:spLocks noGrp="1"/>
          </p:cNvSpPr>
          <p:nvPr>
            <p:ph idx="1"/>
          </p:nvPr>
        </p:nvSpPr>
        <p:spPr/>
        <p:txBody>
          <a:bodyPr/>
          <a:lstStyle/>
          <a:p>
            <a:r>
              <a:rPr lang="en-US" sz="2400" dirty="0">
                <a:solidFill>
                  <a:srgbClr val="000000"/>
                </a:solidFill>
                <a:cs typeface="Arial"/>
              </a:rPr>
              <a:t>To be considered </a:t>
            </a:r>
            <a:r>
              <a:rPr lang="en-US" sz="2400" b="1" dirty="0">
                <a:solidFill>
                  <a:srgbClr val="000000"/>
                </a:solidFill>
                <a:cs typeface="Arial"/>
              </a:rPr>
              <a:t>Allowable</a:t>
            </a:r>
            <a:r>
              <a:rPr lang="en-US" sz="2400" dirty="0">
                <a:solidFill>
                  <a:srgbClr val="000000"/>
                </a:solidFill>
                <a:cs typeface="Arial"/>
              </a:rPr>
              <a:t>, the costs must be</a:t>
            </a:r>
            <a:r>
              <a:rPr lang="en-US" sz="2800" dirty="0">
                <a:solidFill>
                  <a:srgbClr val="000000"/>
                </a:solidFill>
                <a:cs typeface="Arial"/>
              </a:rPr>
              <a:t>:</a:t>
            </a:r>
          </a:p>
          <a:p>
            <a:endParaRPr lang="en-US" sz="2800" dirty="0">
              <a:solidFill>
                <a:srgbClr val="000000"/>
              </a:solidFill>
              <a:cs typeface="Arial"/>
            </a:endParaRPr>
          </a:p>
          <a:p>
            <a:pPr lvl="1"/>
            <a:r>
              <a:rPr lang="en-US" sz="2400" dirty="0">
                <a:solidFill>
                  <a:srgbClr val="000000"/>
                </a:solidFill>
                <a:cs typeface="Arial"/>
              </a:rPr>
              <a:t>Documented</a:t>
            </a:r>
          </a:p>
          <a:p>
            <a:pPr lvl="1"/>
            <a:r>
              <a:rPr lang="en-US" sz="2400" dirty="0">
                <a:solidFill>
                  <a:srgbClr val="000000"/>
                </a:solidFill>
                <a:cs typeface="Arial"/>
              </a:rPr>
              <a:t>Necessary</a:t>
            </a:r>
          </a:p>
          <a:p>
            <a:pPr lvl="1"/>
            <a:r>
              <a:rPr lang="en-US" sz="2400" dirty="0">
                <a:solidFill>
                  <a:srgbClr val="000000"/>
                </a:solidFill>
                <a:cs typeface="Arial"/>
              </a:rPr>
              <a:t>Consistently treated</a:t>
            </a:r>
          </a:p>
          <a:p>
            <a:pPr lvl="1"/>
            <a:r>
              <a:rPr lang="en-US" sz="2400" dirty="0">
                <a:solidFill>
                  <a:srgbClr val="000000"/>
                </a:solidFill>
                <a:cs typeface="Arial"/>
              </a:rPr>
              <a:t>Reasonable </a:t>
            </a:r>
          </a:p>
          <a:p>
            <a:pPr lvl="1"/>
            <a:r>
              <a:rPr lang="en-US" sz="2400" dirty="0">
                <a:solidFill>
                  <a:srgbClr val="000000"/>
                </a:solidFill>
                <a:cs typeface="Arial"/>
              </a:rPr>
              <a:t>Net of applicable credits </a:t>
            </a:r>
          </a:p>
          <a:p>
            <a:pPr lvl="1"/>
            <a:endParaRPr lang="en-US" sz="2400" dirty="0">
              <a:solidFill>
                <a:srgbClr val="000000"/>
              </a:solidFill>
              <a:cs typeface="Arial"/>
            </a:endParaRPr>
          </a:p>
          <a:p>
            <a:pPr lvl="1"/>
            <a:endParaRPr lang="en-US" sz="2400" dirty="0">
              <a:solidFill>
                <a:srgbClr val="000000"/>
              </a:solidFill>
              <a:cs typeface="Arial"/>
            </a:endParaRPr>
          </a:p>
        </p:txBody>
      </p:sp>
    </p:spTree>
    <p:extLst>
      <p:ext uri="{BB962C8B-B14F-4D97-AF65-F5344CB8AC3E}">
        <p14:creationId xmlns:p14="http://schemas.microsoft.com/office/powerpoint/2010/main" val="2234284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2">
                    <a:lumMod val="75000"/>
                  </a:schemeClr>
                </a:solidFill>
              </a:rPr>
              <a:t>Allowable &amp; Unallowable </a:t>
            </a:r>
            <a:br>
              <a:rPr lang="en-US" b="1" dirty="0">
                <a:solidFill>
                  <a:schemeClr val="accent2">
                    <a:lumMod val="75000"/>
                  </a:schemeClr>
                </a:solidFill>
              </a:rPr>
            </a:br>
            <a:r>
              <a:rPr lang="en-US" b="1" dirty="0">
                <a:solidFill>
                  <a:schemeClr val="accent2">
                    <a:lumMod val="75000"/>
                  </a:schemeClr>
                </a:solidFill>
              </a:rPr>
              <a:t>Costs</a:t>
            </a:r>
          </a:p>
        </p:txBody>
      </p:sp>
      <p:sp>
        <p:nvSpPr>
          <p:cNvPr id="3" name="Content Placeholder 2"/>
          <p:cNvSpPr>
            <a:spLocks noGrp="1"/>
          </p:cNvSpPr>
          <p:nvPr>
            <p:ph idx="1"/>
          </p:nvPr>
        </p:nvSpPr>
        <p:spPr/>
        <p:txBody>
          <a:bodyPr>
            <a:normAutofit fontScale="92500" lnSpcReduction="20000"/>
          </a:bodyPr>
          <a:lstStyle/>
          <a:p>
            <a:r>
              <a:rPr lang="en-US" sz="2400" dirty="0"/>
              <a:t>A complete list and understanding of costs that are allowable and non-allowable can be found in 2 CFR Part 200.</a:t>
            </a:r>
          </a:p>
          <a:p>
            <a:endParaRPr lang="en-US" sz="1400" dirty="0"/>
          </a:p>
          <a:p>
            <a:r>
              <a:rPr lang="en-US" sz="2400" dirty="0"/>
              <a:t>Examples of Allowable Costs</a:t>
            </a:r>
          </a:p>
          <a:p>
            <a:pPr marL="0" indent="0">
              <a:buNone/>
            </a:pPr>
            <a:endParaRPr lang="en-US" sz="1200" dirty="0"/>
          </a:p>
          <a:p>
            <a:pPr marL="800100" lvl="2">
              <a:spcBef>
                <a:spcPts val="0"/>
              </a:spcBef>
            </a:pPr>
            <a:r>
              <a:rPr lang="en-US" sz="1900" dirty="0">
                <a:solidFill>
                  <a:srgbClr val="1C1C1C"/>
                </a:solidFill>
                <a:effectLst/>
                <a:latin typeface="Times New Roman" panose="02020603050405020304" pitchFamily="18" charset="0"/>
                <a:ea typeface="Times New Roman" panose="02020603050405020304" pitchFamily="18" charset="0"/>
              </a:rPr>
              <a:t>Wages	</a:t>
            </a:r>
          </a:p>
          <a:p>
            <a:pPr marL="800100" lvl="2">
              <a:spcBef>
                <a:spcPts val="0"/>
              </a:spcBef>
            </a:pPr>
            <a:r>
              <a:rPr lang="en-US" sz="1900" dirty="0">
                <a:solidFill>
                  <a:srgbClr val="1C1C1C"/>
                </a:solidFill>
                <a:effectLst/>
                <a:latin typeface="Times New Roman" panose="02020603050405020304" pitchFamily="18" charset="0"/>
                <a:ea typeface="Times New Roman" panose="02020603050405020304" pitchFamily="18" charset="0"/>
              </a:rPr>
              <a:t>PR Taxes </a:t>
            </a:r>
          </a:p>
          <a:p>
            <a:pPr marL="800100" lvl="2">
              <a:spcBef>
                <a:spcPts val="0"/>
              </a:spcBef>
            </a:pPr>
            <a:r>
              <a:rPr lang="en-US" sz="1900" dirty="0">
                <a:solidFill>
                  <a:srgbClr val="1C1C1C"/>
                </a:solidFill>
                <a:effectLst/>
                <a:latin typeface="Times New Roman" panose="02020603050405020304" pitchFamily="18" charset="0"/>
                <a:ea typeface="Times New Roman" panose="02020603050405020304" pitchFamily="18" charset="0"/>
              </a:rPr>
              <a:t>Benefits (common benefits)</a:t>
            </a:r>
          </a:p>
          <a:p>
            <a:pPr marL="800100" lvl="2">
              <a:spcBef>
                <a:spcPts val="0"/>
              </a:spcBef>
            </a:pPr>
            <a:r>
              <a:rPr lang="en-US" sz="1900" dirty="0">
                <a:solidFill>
                  <a:srgbClr val="1C1C1C"/>
                </a:solidFill>
                <a:effectLst/>
                <a:latin typeface="Times New Roman" panose="02020603050405020304" pitchFamily="18" charset="0"/>
                <a:ea typeface="Times New Roman" panose="02020603050405020304" pitchFamily="18" charset="0"/>
              </a:rPr>
              <a:t>Depreciation (for Capitalized items)</a:t>
            </a:r>
          </a:p>
          <a:p>
            <a:pPr marL="1257300" lvl="3">
              <a:spcBef>
                <a:spcPts val="0"/>
              </a:spcBef>
            </a:pPr>
            <a:r>
              <a:rPr lang="en-US" sz="1900" dirty="0">
                <a:solidFill>
                  <a:srgbClr val="1C1C1C"/>
                </a:solidFill>
                <a:effectLst/>
                <a:latin typeface="Times New Roman" panose="02020603050405020304" pitchFamily="18" charset="0"/>
                <a:ea typeface="Times New Roman" panose="02020603050405020304" pitchFamily="18" charset="0"/>
              </a:rPr>
              <a:t>Dep’n for Land &amp; Bldg. only as Indirect</a:t>
            </a:r>
          </a:p>
          <a:p>
            <a:pPr marL="800100" lvl="2">
              <a:spcBef>
                <a:spcPts val="0"/>
              </a:spcBef>
            </a:pPr>
            <a:r>
              <a:rPr lang="en-US" sz="1900" dirty="0">
                <a:solidFill>
                  <a:srgbClr val="1C1C1C"/>
                </a:solidFill>
                <a:effectLst/>
                <a:latin typeface="Times New Roman" panose="02020603050405020304" pitchFamily="18" charset="0"/>
                <a:ea typeface="Times New Roman" panose="02020603050405020304" pitchFamily="18" charset="0"/>
              </a:rPr>
              <a:t>Insurance </a:t>
            </a:r>
          </a:p>
          <a:p>
            <a:pPr marL="800100" lvl="2">
              <a:spcBef>
                <a:spcPts val="0"/>
              </a:spcBef>
            </a:pPr>
            <a:r>
              <a:rPr lang="en-US" sz="1900" dirty="0">
                <a:solidFill>
                  <a:srgbClr val="1C1C1C"/>
                </a:solidFill>
                <a:latin typeface="Times New Roman" panose="02020603050405020304" pitchFamily="18" charset="0"/>
                <a:ea typeface="Times New Roman" panose="02020603050405020304" pitchFamily="18" charset="0"/>
              </a:rPr>
              <a:t>Main</a:t>
            </a:r>
            <a:r>
              <a:rPr lang="en-US" sz="1900" dirty="0">
                <a:solidFill>
                  <a:srgbClr val="1C1C1C"/>
                </a:solidFill>
                <a:effectLst/>
                <a:latin typeface="Times New Roman" panose="02020603050405020304" pitchFamily="18" charset="0"/>
                <a:ea typeface="Times New Roman" panose="02020603050405020304" pitchFamily="18" charset="0"/>
              </a:rPr>
              <a:t>tenance &amp; Repair					</a:t>
            </a:r>
            <a:endParaRPr lang="en-US" sz="1900" dirty="0">
              <a:effectLst/>
              <a:latin typeface="Times New Roman" panose="02020603050405020304" pitchFamily="18" charset="0"/>
              <a:ea typeface="Times New Roman" panose="02020603050405020304" pitchFamily="18" charset="0"/>
            </a:endParaRPr>
          </a:p>
          <a:p>
            <a:pPr marL="800100" lvl="2">
              <a:spcBef>
                <a:spcPts val="0"/>
              </a:spcBef>
            </a:pPr>
            <a:r>
              <a:rPr lang="en-US" sz="1900" dirty="0">
                <a:solidFill>
                  <a:srgbClr val="1C1C1C"/>
                </a:solidFill>
                <a:effectLst/>
                <a:latin typeface="Times New Roman" panose="02020603050405020304" pitchFamily="18" charset="0"/>
                <a:ea typeface="Times New Roman" panose="02020603050405020304" pitchFamily="18" charset="0"/>
              </a:rPr>
              <a:t>Equipment (Not Capitalized)			</a:t>
            </a:r>
          </a:p>
          <a:p>
            <a:pPr marL="800100" lvl="2">
              <a:spcBef>
                <a:spcPts val="0"/>
              </a:spcBef>
            </a:pPr>
            <a:r>
              <a:rPr lang="en-US" sz="1900" dirty="0">
                <a:solidFill>
                  <a:srgbClr val="1C1C1C"/>
                </a:solidFill>
                <a:effectLst/>
                <a:latin typeface="Times New Roman" panose="02020603050405020304" pitchFamily="18" charset="0"/>
                <a:ea typeface="Times New Roman" panose="02020603050405020304" pitchFamily="18" charset="0"/>
              </a:rPr>
              <a:t>Meetings &amp; Conferences. (w/out Entertainment)</a:t>
            </a:r>
            <a:endParaRPr lang="en-US" sz="1900" dirty="0"/>
          </a:p>
        </p:txBody>
      </p:sp>
    </p:spTree>
    <p:extLst>
      <p:ext uri="{BB962C8B-B14F-4D97-AF65-F5344CB8AC3E}">
        <p14:creationId xmlns:p14="http://schemas.microsoft.com/office/powerpoint/2010/main" val="3578752921"/>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4412</TotalTime>
  <Words>3887</Words>
  <Application>Microsoft Office PowerPoint</Application>
  <PresentationFormat>On-screen Show (4:3)</PresentationFormat>
  <Paragraphs>504</Paragraphs>
  <Slides>33</Slides>
  <Notes>33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Calibri</vt:lpstr>
      <vt:lpstr>Calibri Light</vt:lpstr>
      <vt:lpstr>Courier New</vt:lpstr>
      <vt:lpstr>Rockwell Condensed</vt:lpstr>
      <vt:lpstr>Times New Roman</vt:lpstr>
      <vt:lpstr>Wingdings</vt:lpstr>
      <vt:lpstr>Retrospect</vt:lpstr>
      <vt:lpstr>Florida Association  of Area Agencies on Aging</vt:lpstr>
      <vt:lpstr>Format of Training</vt:lpstr>
      <vt:lpstr>What Do We Want to Accomplish?</vt:lpstr>
      <vt:lpstr>Why Are We Doing This?</vt:lpstr>
      <vt:lpstr>Indirect Cost Allocation</vt:lpstr>
      <vt:lpstr>Federal 2 CFR Part 200 </vt:lpstr>
      <vt:lpstr>UNIT COST METHODOLOGY</vt:lpstr>
      <vt:lpstr>Cost Treatment</vt:lpstr>
      <vt:lpstr>Allowable &amp; Unallowable  Costs</vt:lpstr>
      <vt:lpstr>Allowable &amp; Unallowable  Costs</vt:lpstr>
      <vt:lpstr>Allowable &amp; Unallowable Costs</vt:lpstr>
      <vt:lpstr>Direct &amp; Indirect Costs</vt:lpstr>
      <vt:lpstr>Direct &amp; Indirect Costs</vt:lpstr>
      <vt:lpstr>Prospective vs Retrospective UCM</vt:lpstr>
      <vt:lpstr>UCM Spreadsheet  Tips &amp; Tricks</vt:lpstr>
      <vt:lpstr>UCM Cost Pools</vt:lpstr>
      <vt:lpstr>UCM Cost Pools</vt:lpstr>
      <vt:lpstr>Allocation Methods</vt:lpstr>
      <vt:lpstr>Allocation Methods</vt:lpstr>
      <vt:lpstr>Allocation Methods</vt:lpstr>
      <vt:lpstr>Allocation Methods</vt:lpstr>
      <vt:lpstr>Allocation Methods</vt:lpstr>
      <vt:lpstr>Allocation Methods</vt:lpstr>
      <vt:lpstr>Allocation Methods</vt:lpstr>
      <vt:lpstr>Allocation Methods</vt:lpstr>
      <vt:lpstr> Subcontractor Allowance </vt:lpstr>
      <vt:lpstr>Other UCM Requirements</vt:lpstr>
      <vt:lpstr>Other UCM Requirements</vt:lpstr>
      <vt:lpstr>Distinction between cost allocation &amp; funding</vt:lpstr>
      <vt:lpstr>Support Budget Worksheet</vt:lpstr>
      <vt:lpstr>Support Budget Worksheet</vt:lpstr>
      <vt:lpstr>Support Budget Worksheet</vt:lpstr>
      <vt:lpstr>Unit Cost Methodology</vt:lpstr>
    </vt:vector>
  </TitlesOfParts>
  <Company>Alliance for the Aging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Judy Fisher</dc:creator>
  <cp:lastModifiedBy>Anna Dyess</cp:lastModifiedBy>
  <cp:revision>275</cp:revision>
  <cp:lastPrinted>2021-08-23T20:58:16Z</cp:lastPrinted>
  <dcterms:created xsi:type="dcterms:W3CDTF">2013-09-20T19:01:30Z</dcterms:created>
  <dcterms:modified xsi:type="dcterms:W3CDTF">2023-08-07T14:10:31Z</dcterms:modified>
</cp:coreProperties>
</file>